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5.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notesMasterIdLst>
    <p:notesMasterId r:id="rId35"/>
  </p:notesMasterIdLst>
  <p:sldIdLst>
    <p:sldId id="257" r:id="rId2"/>
    <p:sldId id="297" r:id="rId3"/>
    <p:sldId id="307" r:id="rId4"/>
    <p:sldId id="285" r:id="rId5"/>
    <p:sldId id="283" r:id="rId6"/>
    <p:sldId id="306" r:id="rId7"/>
    <p:sldId id="286" r:id="rId8"/>
    <p:sldId id="259" r:id="rId9"/>
    <p:sldId id="258" r:id="rId10"/>
    <p:sldId id="260" r:id="rId11"/>
    <p:sldId id="291" r:id="rId12"/>
    <p:sldId id="292" r:id="rId13"/>
    <p:sldId id="290" r:id="rId14"/>
    <p:sldId id="293" r:id="rId15"/>
    <p:sldId id="303" r:id="rId16"/>
    <p:sldId id="308" r:id="rId17"/>
    <p:sldId id="261" r:id="rId18"/>
    <p:sldId id="298" r:id="rId19"/>
    <p:sldId id="302" r:id="rId20"/>
    <p:sldId id="266" r:id="rId21"/>
    <p:sldId id="289" r:id="rId22"/>
    <p:sldId id="280" r:id="rId23"/>
    <p:sldId id="294" r:id="rId24"/>
    <p:sldId id="263" r:id="rId25"/>
    <p:sldId id="305" r:id="rId26"/>
    <p:sldId id="273" r:id="rId27"/>
    <p:sldId id="267" r:id="rId28"/>
    <p:sldId id="269" r:id="rId29"/>
    <p:sldId id="300" r:id="rId30"/>
    <p:sldId id="275" r:id="rId31"/>
    <p:sldId id="276" r:id="rId32"/>
    <p:sldId id="282" r:id="rId33"/>
    <p:sldId id="281" r:id="rId34"/>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499" autoAdjust="0"/>
  </p:normalViewPr>
  <p:slideViewPr>
    <p:cSldViewPr snapToGrid="0" snapToObjects="1">
      <p:cViewPr varScale="1">
        <p:scale>
          <a:sx n="68" d="100"/>
          <a:sy n="68" d="100"/>
        </p:scale>
        <p:origin x="-13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85CE9B-2AF7-3946-9DE9-D9F9AABC2DB4}" type="datetimeFigureOut">
              <a:rPr kumimoji="1" lang="ja-JP" altLang="en-US" smtClean="0"/>
              <a:t>18/11/29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1BEA99-E278-D646-8940-E881B3E4B791}" type="slidenum">
              <a:rPr kumimoji="1" lang="ja-JP" altLang="en-US" smtClean="0"/>
              <a:t>‹#›</a:t>
            </a:fld>
            <a:endParaRPr kumimoji="1" lang="ja-JP" altLang="en-US"/>
          </a:p>
        </p:txBody>
      </p:sp>
    </p:spTree>
    <p:extLst>
      <p:ext uri="{BB962C8B-B14F-4D97-AF65-F5344CB8AC3E}">
        <p14:creationId xmlns:p14="http://schemas.microsoft.com/office/powerpoint/2010/main" val="1225825059"/>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8</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18</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19</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20</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21</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22</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23</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24</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25</a:t>
            </a:fld>
            <a:endParaRPr kumimoji="1" lang="ja-JP" altLang="en-US"/>
          </a:p>
        </p:txBody>
      </p:sp>
    </p:spTree>
    <p:extLst>
      <p:ext uri="{BB962C8B-B14F-4D97-AF65-F5344CB8AC3E}">
        <p14:creationId xmlns:p14="http://schemas.microsoft.com/office/powerpoint/2010/main" val="124507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26</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27</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9</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28</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29</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30</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31</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32</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33</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10</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11</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12</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13</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14</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15</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17</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サブタイトル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smtClean="0"/>
              <a:t>マスター サブタイトルの書式設定</a:t>
            </a:r>
            <a:endParaRPr kumimoji="0" lang="en-US"/>
          </a:p>
        </p:txBody>
      </p:sp>
      <p:sp>
        <p:nvSpPr>
          <p:cNvPr id="28" name="日付プレースホルダー 27"/>
          <p:cNvSpPr>
            <a:spLocks noGrp="1"/>
          </p:cNvSpPr>
          <p:nvPr>
            <p:ph type="dt" sz="half" idx="10"/>
          </p:nvPr>
        </p:nvSpPr>
        <p:spPr/>
        <p:txBody>
          <a:bodyPr/>
          <a:lstStyle/>
          <a:p>
            <a:fld id="{5DCC741D-09A0-6645-9C43-2AEC1D0234D1}" type="datetimeFigureOut">
              <a:rPr kumimoji="1" lang="ja-JP" altLang="en-US" smtClean="0"/>
              <a:t>18/11/29</a:t>
            </a:fld>
            <a:endParaRPr kumimoji="1" lang="ja-JP" altLang="en-US"/>
          </a:p>
        </p:txBody>
      </p:sp>
      <p:sp>
        <p:nvSpPr>
          <p:cNvPr id="17" name="フッター プレースホルダー 16"/>
          <p:cNvSpPr>
            <a:spLocks noGrp="1"/>
          </p:cNvSpPr>
          <p:nvPr>
            <p:ph type="ftr" sz="quarter" idx="11"/>
          </p:nvPr>
        </p:nvSpPr>
        <p:spPr/>
        <p:txBody>
          <a:bodyPr/>
          <a:lstStyle/>
          <a:p>
            <a:endParaRPr kumimoji="1" lang="ja-JP" altLang="en-US"/>
          </a:p>
        </p:txBody>
      </p:sp>
      <p:sp>
        <p:nvSpPr>
          <p:cNvPr id="7" name="直線コネクタ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円/楕円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円/楕円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スライド番号プレースホルダー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8" name="タイトル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18/11/29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10735E3-BDC8-6442-9B71-666A18994655}" type="slidenum">
              <a:rPr kumimoji="1" lang="ja-JP" altLang="en-US" smtClean="0"/>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bg>
      <p:bgRef idx="1001">
        <a:schemeClr val="bg2"/>
      </p:bgRef>
    </p:bg>
    <p:spTree>
      <p:nvGrpSpPr>
        <p:cNvPr id="1" name=""/>
        <p:cNvGrpSpPr/>
        <p:nvPr/>
      </p:nvGrpSpPr>
      <p:grpSpPr>
        <a:xfrm>
          <a:off x="0" y="0"/>
          <a:ext cx="0" cy="0"/>
          <a:chOff x="0" y="0"/>
          <a:chExt cx="0" cy="0"/>
        </a:xfrm>
      </p:grpSpPr>
      <p:sp>
        <p:nvSpPr>
          <p:cNvPr id="7" name="正方形/長方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正方形/長方形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直線コネクタ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円/楕円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円/楕円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a:off x="6915912" y="3009901"/>
            <a:ext cx="457200" cy="441325"/>
          </a:xfrm>
        </p:spPr>
        <p:txBody>
          <a:bodyPr/>
          <a:lstStyle/>
          <a:p>
            <a:fld id="{710735E3-BDC8-6442-9B71-666A18994655}" type="slidenum">
              <a:rPr kumimoji="1" lang="ja-JP" altLang="en-US" smtClean="0"/>
              <a:t>‹#›</a:t>
            </a:fld>
            <a:endParaRPr kumimoji="1" lang="ja-JP" altLang="en-US"/>
          </a:p>
        </p:txBody>
      </p:sp>
      <p:sp>
        <p:nvSpPr>
          <p:cNvPr id="3" name="縦書きテキスト プレースホルダー 2"/>
          <p:cNvSpPr>
            <a:spLocks noGrp="1"/>
          </p:cNvSpPr>
          <p:nvPr>
            <p:ph type="body" orient="vert" idx="1"/>
          </p:nvPr>
        </p:nvSpPr>
        <p:spPr>
          <a:xfrm>
            <a:off x="304800" y="304800"/>
            <a:ext cx="6553200" cy="5821366"/>
          </a:xfrm>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18/11/29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2" name="縦書きタイトル 1"/>
          <p:cNvSpPr>
            <a:spLocks noGrp="1"/>
          </p:cNvSpPr>
          <p:nvPr>
            <p:ph type="title" orient="vert"/>
          </p:nvPr>
        </p:nvSpPr>
        <p:spPr>
          <a:xfrm>
            <a:off x="7391400" y="304801"/>
            <a:ext cx="1447800" cy="5851525"/>
          </a:xfrm>
        </p:spPr>
        <p:txBody>
          <a:bodyPr vert="eaVert"/>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accent3">
                    <a:shade val="75000"/>
                  </a:schemeClr>
                </a:solidFill>
              </a:defRPr>
            </a:lvl1pPr>
          </a:lstStyle>
          <a:p>
            <a:r>
              <a:rPr kumimoji="0" lang="ja-JP" altLang="en-US" smtClean="0"/>
              <a:t>マスター タイトルの書式設定</a:t>
            </a:r>
            <a:endParaRPr kumimoji="0" 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18/11/29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4361688" y="1026372"/>
            <a:ext cx="457200" cy="441325"/>
          </a:xfrm>
        </p:spPr>
        <p:txBody>
          <a:bodyPr/>
          <a:lstStyle/>
          <a:p>
            <a:fld id="{710735E3-BDC8-6442-9B71-666A18994655}" type="slidenum">
              <a:rPr kumimoji="1" lang="ja-JP" altLang="en-US" smtClean="0"/>
              <a:t>‹#›</a:t>
            </a:fld>
            <a:endParaRPr kumimoji="1" lang="ja-JP" altLang="en-US"/>
          </a:p>
        </p:txBody>
      </p:sp>
      <p:sp>
        <p:nvSpPr>
          <p:cNvPr id="8" name="コンテンツ プレースホルダー 7"/>
          <p:cNvSpPr>
            <a:spLocks noGrp="1"/>
          </p:cNvSpPr>
          <p:nvPr>
            <p:ph sz="quarter" idx="1"/>
          </p:nvPr>
        </p:nvSpPr>
        <p:spPr>
          <a:xfrm>
            <a:off x="301752" y="1527048"/>
            <a:ext cx="8503920" cy="45720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17" name="正方形/長方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テキスト プレースホルダー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smtClean="0"/>
              <a:t>マスター テキストの書式設定</a:t>
            </a:r>
          </a:p>
        </p:txBody>
      </p:sp>
      <p:sp>
        <p:nvSpPr>
          <p:cNvPr id="13" name="正方形/長方形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正方形/長方形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フッター プレースホルダー 4"/>
          <p:cNvSpPr>
            <a:spLocks noGrp="1"/>
          </p:cNvSpPr>
          <p:nvPr>
            <p:ph type="ftr" sz="quarter" idx="1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18/11/29</a:t>
            </a:fld>
            <a:endParaRPr kumimoji="1" lang="ja-JP" altLang="en-US"/>
          </a:p>
        </p:txBody>
      </p:sp>
      <p:sp>
        <p:nvSpPr>
          <p:cNvPr id="8" name="直線コネクタ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円/楕円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円/楕円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2" name="タイトル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01752" y="228600"/>
            <a:ext cx="8534400" cy="758952"/>
          </a:xfrm>
        </p:spPr>
        <p:txBody>
          <a:bodyPr/>
          <a:lstStyle/>
          <a:p>
            <a:r>
              <a:rPr kumimoji="0" lang="ja-JP" altLang="en-US" smtClean="0"/>
              <a:t>マスター タイトルの書式設定</a:t>
            </a:r>
            <a:endParaRPr kumimoji="0" lang="en-US"/>
          </a:p>
        </p:txBody>
      </p:sp>
      <p:sp>
        <p:nvSpPr>
          <p:cNvPr id="5" name="日付プレースホルダー 4"/>
          <p:cNvSpPr>
            <a:spLocks noGrp="1"/>
          </p:cNvSpPr>
          <p:nvPr>
            <p:ph type="dt" sz="half" idx="10"/>
          </p:nvPr>
        </p:nvSpPr>
        <p:spPr>
          <a:xfrm>
            <a:off x="5791200" y="6409944"/>
            <a:ext cx="3044952" cy="365760"/>
          </a:xfrm>
        </p:spPr>
        <p:txBody>
          <a:bodyPr/>
          <a:lstStyle/>
          <a:p>
            <a:fld id="{5DCC741D-09A0-6645-9C43-2AEC1D0234D1}" type="datetimeFigureOut">
              <a:rPr kumimoji="1" lang="ja-JP" altLang="en-US" smtClean="0"/>
              <a:t>18/11/29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10735E3-BDC8-6442-9B71-666A18994655}" type="slidenum">
              <a:rPr kumimoji="1" lang="ja-JP" altLang="en-US" smtClean="0"/>
              <a:t>‹#›</a:t>
            </a:fld>
            <a:endParaRPr kumimoji="1" lang="ja-JP" altLang="en-US"/>
          </a:p>
        </p:txBody>
      </p:sp>
      <p:sp>
        <p:nvSpPr>
          <p:cNvPr id="8" name="直線コネクタ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コンテンツ プレースホルダー 9"/>
          <p:cNvSpPr>
            <a:spLocks noGrp="1"/>
          </p:cNvSpPr>
          <p:nvPr>
            <p:ph sz="half" idx="1"/>
          </p:nvPr>
        </p:nvSpPr>
        <p:spPr>
          <a:xfrm>
            <a:off x="301752" y="1371600"/>
            <a:ext cx="4038600" cy="4681728"/>
          </a:xfrm>
        </p:spPr>
        <p:txBody>
          <a:bodyPr/>
          <a:lstStyle>
            <a:lvl1pPr>
              <a:defRPr sz="2500"/>
            </a:lvl1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2" name="コンテンツ プレースホルダー 11"/>
          <p:cNvSpPr>
            <a:spLocks noGrp="1"/>
          </p:cNvSpPr>
          <p:nvPr>
            <p:ph sz="half" idx="2"/>
          </p:nvPr>
        </p:nvSpPr>
        <p:spPr>
          <a:xfrm>
            <a:off x="4800600" y="1371600"/>
            <a:ext cx="4038600" cy="4681728"/>
          </a:xfrm>
        </p:spPr>
        <p:txBody>
          <a:bodyPr/>
          <a:lstStyle>
            <a:lvl1pPr>
              <a:defRPr sz="2500"/>
            </a:lvl1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bg>
      <p:bgRef idx="1001">
        <a:schemeClr val="bg2"/>
      </p:bgRef>
    </p:bg>
    <p:spTree>
      <p:nvGrpSpPr>
        <p:cNvPr id="1" name=""/>
        <p:cNvGrpSpPr/>
        <p:nvPr/>
      </p:nvGrpSpPr>
      <p:grpSpPr>
        <a:xfrm>
          <a:off x="0" y="0"/>
          <a:ext cx="0" cy="0"/>
          <a:chOff x="0" y="0"/>
          <a:chExt cx="0" cy="0"/>
        </a:xfrm>
      </p:grpSpPr>
      <p:sp>
        <p:nvSpPr>
          <p:cNvPr id="10" name="直線コネクタ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正方形/長方形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正方形/長方形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正方形/長方形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正方形/長方形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正方形/長方形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テキスト プレースホルダー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4" name="テキスト プレースホルダー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7" name="日付プレースホルダー 6"/>
          <p:cNvSpPr>
            <a:spLocks noGrp="1"/>
          </p:cNvSpPr>
          <p:nvPr>
            <p:ph type="dt" sz="half" idx="10"/>
          </p:nvPr>
        </p:nvSpPr>
        <p:spPr/>
        <p:txBody>
          <a:bodyPr/>
          <a:lstStyle/>
          <a:p>
            <a:fld id="{5DCC741D-09A0-6645-9C43-2AEC1D0234D1}" type="datetimeFigureOut">
              <a:rPr kumimoji="1" lang="ja-JP" altLang="en-US" smtClean="0"/>
              <a:t>18/11/29</a:t>
            </a:fld>
            <a:endParaRPr kumimoji="1" lang="ja-JP" altLang="en-US"/>
          </a:p>
        </p:txBody>
      </p:sp>
      <p:sp>
        <p:nvSpPr>
          <p:cNvPr id="8" name="フッター プレースホルダー 7"/>
          <p:cNvSpPr>
            <a:spLocks noGrp="1"/>
          </p:cNvSpPr>
          <p:nvPr>
            <p:ph type="ftr" sz="quarter" idx="11"/>
          </p:nvPr>
        </p:nvSpPr>
        <p:spPr>
          <a:xfrm>
            <a:off x="304800" y="6409944"/>
            <a:ext cx="3581400" cy="365760"/>
          </a:xfrm>
        </p:spPr>
        <p:txBody>
          <a:bodyPr/>
          <a:lstStyle/>
          <a:p>
            <a:endParaRPr kumimoji="1" lang="ja-JP" altLang="en-US"/>
          </a:p>
        </p:txBody>
      </p:sp>
      <p:sp>
        <p:nvSpPr>
          <p:cNvPr id="15" name="直線コネクタ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コンテンツ プレースホルダー 23"/>
          <p:cNvSpPr>
            <a:spLocks noGrp="1"/>
          </p:cNvSpPr>
          <p:nvPr>
            <p:ph sz="quarter" idx="2"/>
          </p:nvPr>
        </p:nvSpPr>
        <p:spPr>
          <a:xfrm>
            <a:off x="301752" y="2471383"/>
            <a:ext cx="4041648" cy="3818404"/>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26" name="コンテンツ プレースホルダー 25"/>
          <p:cNvSpPr>
            <a:spLocks noGrp="1"/>
          </p:cNvSpPr>
          <p:nvPr>
            <p:ph sz="quarter" idx="4"/>
          </p:nvPr>
        </p:nvSpPr>
        <p:spPr>
          <a:xfrm>
            <a:off x="4800600" y="2471383"/>
            <a:ext cx="4038600" cy="3822192"/>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25" name="円/楕円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円/楕円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スライド番号プレースホルダー 8"/>
          <p:cNvSpPr>
            <a:spLocks noGrp="1"/>
          </p:cNvSpPr>
          <p:nvPr>
            <p:ph type="sldNum" sz="quarter" idx="12"/>
          </p:nvPr>
        </p:nvSpPr>
        <p:spPr>
          <a:xfrm>
            <a:off x="4343400" y="1042416"/>
            <a:ext cx="457200" cy="441325"/>
          </a:xfrm>
        </p:spPr>
        <p:txBody>
          <a:bodyPr/>
          <a:lstStyle>
            <a:lvl1pPr algn="ctr">
              <a:defRPr/>
            </a:lvl1pPr>
          </a:lstStyle>
          <a:p>
            <a:fld id="{710735E3-BDC8-6442-9B71-666A18994655}" type="slidenum">
              <a:rPr kumimoji="1" lang="ja-JP" altLang="en-US" smtClean="0"/>
              <a:t>‹#›</a:t>
            </a:fld>
            <a:endParaRPr kumimoji="1" lang="ja-JP" altLang="en-US"/>
          </a:p>
        </p:txBody>
      </p:sp>
      <p:sp>
        <p:nvSpPr>
          <p:cNvPr id="23" name="タイトル 22"/>
          <p:cNvSpPr>
            <a:spLocks noGrp="1"/>
          </p:cNvSpPr>
          <p:nvPr>
            <p:ph type="title"/>
          </p:nvPr>
        </p:nvSpPr>
        <p:spPr/>
        <p:txBody>
          <a:bodyPr rtlCol="0" anchor="b" anchorCtr="0"/>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日付プレースホルダー 2"/>
          <p:cNvSpPr>
            <a:spLocks noGrp="1"/>
          </p:cNvSpPr>
          <p:nvPr>
            <p:ph type="dt" sz="half" idx="10"/>
          </p:nvPr>
        </p:nvSpPr>
        <p:spPr/>
        <p:txBody>
          <a:bodyPr/>
          <a:lstStyle/>
          <a:p>
            <a:fld id="{5DCC741D-09A0-6645-9C43-2AEC1D0234D1}" type="datetimeFigureOut">
              <a:rPr kumimoji="1" lang="ja-JP" altLang="en-US" smtClean="0"/>
              <a:t>18/11/29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a:xfrm>
            <a:off x="4343400" y="1036020"/>
            <a:ext cx="457200" cy="441325"/>
          </a:xfrm>
        </p:spPr>
        <p:txBody>
          <a:bodyPr/>
          <a:lstStyle/>
          <a:p>
            <a:fld id="{710735E3-BDC8-6442-9B71-666A18994655}"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7" name="正方形/長方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正方形/長方形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正方形/長方形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日付プレースホルダー 1"/>
          <p:cNvSpPr>
            <a:spLocks noGrp="1"/>
          </p:cNvSpPr>
          <p:nvPr>
            <p:ph type="dt" sz="half" idx="10"/>
          </p:nvPr>
        </p:nvSpPr>
        <p:spPr/>
        <p:txBody>
          <a:bodyPr/>
          <a:lstStyle/>
          <a:p>
            <a:fld id="{5DCC741D-09A0-6645-9C43-2AEC1D0234D1}" type="datetimeFigureOut">
              <a:rPr kumimoji="1" lang="ja-JP" altLang="en-US" smtClean="0"/>
              <a:t>18/11/29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a:xfrm>
            <a:off x="4267200" y="6324600"/>
            <a:ext cx="609600" cy="441324"/>
          </a:xfrm>
        </p:spPr>
        <p:txBody>
          <a:bodyPr/>
          <a:lstStyle>
            <a:lvl1pPr>
              <a:defRPr>
                <a:solidFill>
                  <a:srgbClr val="FFFFFF"/>
                </a:solidFill>
              </a:defRPr>
            </a:lvl1pPr>
          </a:lstStyle>
          <a:p>
            <a:fld id="{710735E3-BDC8-6442-9B71-666A18994655}"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bg>
      <p:bgRef idx="1001">
        <a:schemeClr val="bg1"/>
      </p:bgRef>
    </p:bg>
    <p:spTree>
      <p:nvGrpSpPr>
        <p:cNvPr id="1" name=""/>
        <p:cNvGrpSpPr/>
        <p:nvPr/>
      </p:nvGrpSpPr>
      <p:grpSpPr>
        <a:xfrm>
          <a:off x="0" y="0"/>
          <a:ext cx="0" cy="0"/>
          <a:chOff x="0" y="0"/>
          <a:chExt cx="0" cy="0"/>
        </a:xfrm>
      </p:grpSpPr>
      <p:sp>
        <p:nvSpPr>
          <p:cNvPr id="19" name="正方形/長方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正方形/長方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正方形/長方形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ja-JP" altLang="en-US" smtClean="0"/>
              <a:t>マスター テキストの書式設定</a:t>
            </a:r>
          </a:p>
        </p:txBody>
      </p:sp>
      <p:sp>
        <p:nvSpPr>
          <p:cNvPr id="8" name="正方形/長方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直線コネクタ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コンテンツ プレースホルダー 19"/>
          <p:cNvSpPr>
            <a:spLocks noGrp="1"/>
          </p:cNvSpPr>
          <p:nvPr>
            <p:ph sz="quarter" idx="1"/>
          </p:nvPr>
        </p:nvSpPr>
        <p:spPr>
          <a:xfrm>
            <a:off x="3124200" y="685800"/>
            <a:ext cx="5638800" cy="54102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0" name="円/楕円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円/楕円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スライド番号プレースホルダー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21" name="正方形/長方形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付プレースホルダー 4"/>
          <p:cNvSpPr>
            <a:spLocks noGrp="1"/>
          </p:cNvSpPr>
          <p:nvPr>
            <p:ph type="dt" sz="half" idx="10"/>
          </p:nvPr>
        </p:nvSpPr>
        <p:spPr/>
        <p:txBody>
          <a:bodyPr/>
          <a:lstStyle/>
          <a:p>
            <a:fld id="{5DCC741D-09A0-6645-9C43-2AEC1D0234D1}" type="datetimeFigureOut">
              <a:rPr kumimoji="1" lang="ja-JP" altLang="en-US" smtClean="0"/>
              <a:t>18/11/29</a:t>
            </a:fld>
            <a:endParaRPr kumimoji="1" lang="ja-JP" altLang="en-US"/>
          </a:p>
        </p:txBody>
      </p:sp>
      <p:sp>
        <p:nvSpPr>
          <p:cNvPr id="6" name="フッター プレースホルダー 5"/>
          <p:cNvSpPr>
            <a:spLocks noGrp="1"/>
          </p:cNvSpPr>
          <p:nvPr>
            <p:ph type="ftr" sz="quarter" idx="11"/>
          </p:nvPr>
        </p:nvSpPr>
        <p:spPr>
          <a:xfrm>
            <a:off x="301752" y="6410848"/>
            <a:ext cx="3383280" cy="365760"/>
          </a:xfrm>
        </p:spPr>
        <p:txBody>
          <a:bodyPr/>
          <a:lstStyle/>
          <a:p>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1" name="直線コネクタ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正方形/長方形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正方形/長方形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正方形/長方形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円/楕円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円/楕円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スライド番号プレースホルダー 6"/>
          <p:cNvSpPr>
            <a:spLocks noGrp="1"/>
          </p:cNvSpPr>
          <p:nvPr>
            <p:ph type="sldNum" sz="quarter" idx="12"/>
          </p:nvPr>
        </p:nvSpPr>
        <p:spPr>
          <a:xfrm>
            <a:off x="1371600" y="312738"/>
            <a:ext cx="457200" cy="441325"/>
          </a:xfrm>
        </p:spPr>
        <p:txBody>
          <a:bodyPr/>
          <a:lstStyle/>
          <a:p>
            <a:fld id="{710735E3-BDC8-6442-9B71-666A18994655}" type="slidenum">
              <a:rPr kumimoji="1" lang="ja-JP" altLang="en-US" smtClean="0"/>
              <a:t>‹#›</a:t>
            </a:fld>
            <a:endParaRPr kumimoji="1" lang="ja-JP" altLang="en-US"/>
          </a:p>
        </p:txBody>
      </p:sp>
      <p:sp>
        <p:nvSpPr>
          <p:cNvPr id="2" name="タイトル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ja-JP" altLang="en-US" smtClean="0"/>
              <a:t>マスター タイトルの書式設定</a:t>
            </a:r>
            <a:endParaRPr kumimoji="0" lang="en-US"/>
          </a:p>
        </p:txBody>
      </p:sp>
      <p:sp>
        <p:nvSpPr>
          <p:cNvPr id="3" name="図プレースホルダー 2"/>
          <p:cNvSpPr>
            <a:spLocks noGrp="1"/>
          </p:cNvSpPr>
          <p:nvPr>
            <p:ph type="pic" idx="1"/>
          </p:nvPr>
        </p:nvSpPr>
        <p:spPr>
          <a:xfrm>
            <a:off x="3000375" y="609600"/>
            <a:ext cx="5867400" cy="4267200"/>
          </a:xfrm>
        </p:spPr>
        <p:txBody>
          <a:bodyPr/>
          <a:lstStyle>
            <a:lvl1pPr marL="0" indent="0">
              <a:buNone/>
              <a:defRPr sz="3200"/>
            </a:lvl1pPr>
          </a:lstStyle>
          <a:p>
            <a:r>
              <a:rPr kumimoji="0" lang="ja-JP" altLang="en-US" smtClean="0"/>
              <a:t>プレースホルダーまでドラッグするかアイコンをクリックして図を追加</a:t>
            </a:r>
            <a:endParaRPr kumimoji="0" lang="en-US" dirty="0"/>
          </a:p>
        </p:txBody>
      </p:sp>
      <p:sp>
        <p:nvSpPr>
          <p:cNvPr id="4" name="テキスト プレースホルダー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ja-JP" altLang="en-US" smtClean="0"/>
              <a:t>マスター テキストの書式設定</a:t>
            </a:r>
          </a:p>
        </p:txBody>
      </p:sp>
      <p:sp>
        <p:nvSpPr>
          <p:cNvPr id="22" name="正方形/長方形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付プレースホルダー 4"/>
          <p:cNvSpPr>
            <a:spLocks noGrp="1"/>
          </p:cNvSpPr>
          <p:nvPr>
            <p:ph type="dt" sz="half" idx="10"/>
          </p:nvPr>
        </p:nvSpPr>
        <p:spPr>
          <a:xfrm>
            <a:off x="5788152" y="6404984"/>
            <a:ext cx="3044952" cy="365760"/>
          </a:xfrm>
        </p:spPr>
        <p:txBody>
          <a:bodyPr/>
          <a:lstStyle/>
          <a:p>
            <a:fld id="{5DCC741D-09A0-6645-9C43-2AEC1D0234D1}" type="datetimeFigureOut">
              <a:rPr kumimoji="1" lang="ja-JP" altLang="en-US" smtClean="0"/>
              <a:t>18/11/29</a:t>
            </a:fld>
            <a:endParaRPr kumimoji="1" lang="ja-JP" altLang="en-US"/>
          </a:p>
        </p:txBody>
      </p:sp>
      <p:sp>
        <p:nvSpPr>
          <p:cNvPr id="6" name="フッター プレースホルダー 5"/>
          <p:cNvSpPr>
            <a:spLocks noGrp="1"/>
          </p:cNvSpPr>
          <p:nvPr>
            <p:ph type="ftr" sz="quarter" idx="11"/>
          </p:nvPr>
        </p:nvSpPr>
        <p:spPr>
          <a:xfrm>
            <a:off x="301752" y="6410848"/>
            <a:ext cx="3584448" cy="365760"/>
          </a:xfrm>
        </p:spPr>
        <p:txBody>
          <a:bodyPr/>
          <a:lstStyle/>
          <a:p>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正方形/長方形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日付プレースホルダー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5DCC741D-09A0-6645-9C43-2AEC1D0234D1}" type="datetimeFigureOut">
              <a:rPr kumimoji="1" lang="ja-JP" altLang="en-US" smtClean="0"/>
              <a:t>18/11/29</a:t>
            </a:fld>
            <a:endParaRPr kumimoji="1" lang="ja-JP" altLang="en-US"/>
          </a:p>
        </p:txBody>
      </p:sp>
      <p:sp>
        <p:nvSpPr>
          <p:cNvPr id="3" name="フッター プレースホルダー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kumimoji="1" lang="ja-JP" altLang="en-US"/>
          </a:p>
        </p:txBody>
      </p:sp>
      <p:sp>
        <p:nvSpPr>
          <p:cNvPr id="8" name="正方形/長方形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直線コネクタ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円/楕円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円/楕円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スライド番号プレースホルダー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22" name="タイトル プレースホルダー 21"/>
          <p:cNvSpPr>
            <a:spLocks noGrp="1"/>
          </p:cNvSpPr>
          <p:nvPr>
            <p:ph type="title"/>
          </p:nvPr>
        </p:nvSpPr>
        <p:spPr>
          <a:xfrm>
            <a:off x="301752" y="228600"/>
            <a:ext cx="8534400" cy="758952"/>
          </a:xfrm>
          <a:prstGeom prst="rect">
            <a:avLst/>
          </a:prstGeom>
        </p:spPr>
        <p:txBody>
          <a:bodyPr vert="horz" anchor="b">
            <a:normAutofit/>
          </a:bodyPr>
          <a:lstStyle/>
          <a:p>
            <a:r>
              <a:rPr kumimoji="0" lang="ja-JP" altLang="en-US" smtClean="0"/>
              <a:t>マスター タイトルの書式設定</a:t>
            </a:r>
            <a:endParaRPr kumimoji="0" lang="en-US"/>
          </a:p>
        </p:txBody>
      </p:sp>
      <p:sp>
        <p:nvSpPr>
          <p:cNvPr id="13" name="テキスト プレースホルダー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ctr" rtl="0" eaLnBrk="1" latinLnBrk="0" hangingPunct="1">
        <a:spcBef>
          <a:spcPct val="0"/>
        </a:spcBef>
        <a:buNone/>
        <a:defRPr kumimoji="1"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1"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1"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1"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1"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1"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1"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1"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1"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1" sz="1400" kern="1200" cap="all"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gif"/></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g"/><Relationship Id="rId7" Type="http://schemas.openxmlformats.org/officeDocument/2006/relationships/image" Target="../media/image28.jpeg"/><Relationship Id="rId8"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初学者のための</a:t>
            </a:r>
            <a:r>
              <a:rPr lang="en-US" altLang="ja-JP" dirty="0" smtClean="0">
                <a:latin typeface="+mn-ea"/>
              </a:rPr>
              <a:t>AI</a:t>
            </a:r>
            <a:r>
              <a:rPr lang="ja-JP" altLang="en-US" dirty="0" smtClean="0">
                <a:latin typeface="+mn-ea"/>
              </a:rPr>
              <a:t>講座</a:t>
            </a:r>
            <a:endParaRPr lang="en-US" altLang="ja-JP" dirty="0" smtClean="0">
              <a:latin typeface="+mn-ea"/>
            </a:endParaRPr>
          </a:p>
        </p:txBody>
      </p:sp>
      <p:pic>
        <p:nvPicPr>
          <p:cNvPr id="6" name="図 5" descr="人工知能モデル.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37" y="1508110"/>
            <a:ext cx="7197395" cy="4884951"/>
          </a:xfrm>
          <a:prstGeom prst="rect">
            <a:avLst/>
          </a:prstGeom>
        </p:spPr>
      </p:pic>
    </p:spTree>
    <p:extLst>
      <p:ext uri="{BB962C8B-B14F-4D97-AF65-F5344CB8AC3E}">
        <p14:creationId xmlns:p14="http://schemas.microsoft.com/office/powerpoint/2010/main" val="2446474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現在の</a:t>
            </a:r>
            <a:r>
              <a:rPr lang="en-US" altLang="ja-JP" dirty="0" smtClean="0">
                <a:latin typeface="+mn-ea"/>
              </a:rPr>
              <a:t>AI</a:t>
            </a:r>
            <a:r>
              <a:rPr lang="ja-JP" altLang="en-US" dirty="0" smtClean="0">
                <a:latin typeface="+mn-ea"/>
              </a:rPr>
              <a:t>で存在するのは弱い</a:t>
            </a:r>
            <a:r>
              <a:rPr lang="en-US" altLang="ja-JP" dirty="0" smtClean="0">
                <a:latin typeface="+mn-ea"/>
              </a:rPr>
              <a:t>AI</a:t>
            </a:r>
            <a:r>
              <a:rPr lang="ja-JP" altLang="en-US" dirty="0" smtClean="0">
                <a:latin typeface="+mn-ea"/>
              </a:rPr>
              <a:t>のみ</a:t>
            </a:r>
            <a:endParaRPr kumimoji="1" lang="en-US" altLang="ja-JP" dirty="0">
              <a:latin typeface="+mn-ea"/>
            </a:endParaRPr>
          </a:p>
          <a:p>
            <a:pPr marL="0" indent="0">
              <a:buNone/>
            </a:pPr>
            <a:endParaRPr lang="en-US" altLang="ja-JP" dirty="0" smtClean="0">
              <a:latin typeface="+mn-ea"/>
            </a:endParaRPr>
          </a:p>
          <a:p>
            <a:pPr marL="0" indent="0">
              <a:buNone/>
            </a:pPr>
            <a:r>
              <a:rPr lang="ja-JP" altLang="en-US" sz="2200" dirty="0" smtClean="0">
                <a:latin typeface="+mn-ea"/>
              </a:rPr>
              <a:t>人間の脳をコンピュータ上で再現するのは今の技術では不可能</a:t>
            </a:r>
            <a:endParaRPr lang="en-US" altLang="ja-JP" sz="2200" dirty="0" smtClean="0">
              <a:latin typeface="+mn-ea"/>
            </a:endParaRPr>
          </a:p>
        </p:txBody>
      </p:sp>
    </p:spTree>
    <p:extLst>
      <p:ext uri="{BB962C8B-B14F-4D97-AF65-F5344CB8AC3E}">
        <p14:creationId xmlns:p14="http://schemas.microsoft.com/office/powerpoint/2010/main" val="294070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endParaRPr lang="en-US" altLang="ja-JP" dirty="0"/>
          </a:p>
          <a:p>
            <a:pPr marL="0" indent="0">
              <a:buNone/>
            </a:pPr>
            <a:r>
              <a:rPr lang="ja-JP" altLang="en-US" dirty="0" smtClean="0">
                <a:latin typeface="+mn-ea"/>
              </a:rPr>
              <a:t>なんだ、弱いのかよ</a:t>
            </a:r>
            <a:r>
              <a:rPr lang="en-US" altLang="ja-JP" dirty="0" smtClean="0">
                <a:latin typeface="+mn-ea"/>
              </a:rPr>
              <a:t>…</a:t>
            </a:r>
            <a:endParaRPr lang="en-US" altLang="ja-JP" sz="2200" dirty="0">
              <a:latin typeface="+mn-ea"/>
            </a:endParaRPr>
          </a:p>
        </p:txBody>
      </p:sp>
      <p:pic>
        <p:nvPicPr>
          <p:cNvPr id="4" name="図 3" descr="48556087_62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315" y="1501973"/>
            <a:ext cx="6350000" cy="4762500"/>
          </a:xfrm>
          <a:prstGeom prst="rect">
            <a:avLst/>
          </a:prstGeom>
        </p:spPr>
      </p:pic>
    </p:spTree>
    <p:extLst>
      <p:ext uri="{BB962C8B-B14F-4D97-AF65-F5344CB8AC3E}">
        <p14:creationId xmlns:p14="http://schemas.microsoft.com/office/powerpoint/2010/main" val="1624260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endParaRPr lang="en-US" altLang="ja-JP" dirty="0" smtClean="0"/>
          </a:p>
          <a:p>
            <a:pPr marL="0" indent="0">
              <a:buNone/>
            </a:pPr>
            <a:r>
              <a:rPr lang="ja-JP" altLang="en-US" dirty="0" smtClean="0">
                <a:latin typeface="+mn-ea"/>
              </a:rPr>
              <a:t>安心してください。弱くても結構すごいんです！</a:t>
            </a:r>
            <a:endParaRPr lang="en-US" altLang="ja-JP" dirty="0" smtClean="0">
              <a:latin typeface="+mn-ea"/>
            </a:endParaRPr>
          </a:p>
          <a:p>
            <a:pPr marL="0" indent="0">
              <a:buNone/>
            </a:pPr>
            <a:endParaRPr lang="en-US" altLang="ja-JP" sz="2200" dirty="0">
              <a:latin typeface="+mn-ea"/>
            </a:endParaRPr>
          </a:p>
          <a:p>
            <a:pPr marL="0" indent="0">
              <a:buNone/>
            </a:pPr>
            <a:r>
              <a:rPr lang="en-US" altLang="ja-JP" sz="2200" dirty="0" smtClean="0">
                <a:latin typeface="+mn-ea"/>
              </a:rPr>
              <a:t>→</a:t>
            </a:r>
            <a:r>
              <a:rPr lang="ja-JP" altLang="en-US" sz="2200" dirty="0" smtClean="0">
                <a:latin typeface="+mn-ea"/>
              </a:rPr>
              <a:t>機械学習でできることの一部を紹介するよ</a:t>
            </a:r>
            <a:endParaRPr lang="en-US" altLang="ja-JP" sz="2200" dirty="0">
              <a:latin typeface="+mn-ea"/>
            </a:endParaRPr>
          </a:p>
        </p:txBody>
      </p:sp>
    </p:spTree>
    <p:extLst>
      <p:ext uri="{BB962C8B-B14F-4D97-AF65-F5344CB8AC3E}">
        <p14:creationId xmlns:p14="http://schemas.microsoft.com/office/powerpoint/2010/main" val="66816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機械学習の例その１</a:t>
            </a:r>
            <a:endParaRPr lang="en-US" altLang="ja-JP" sz="2200" dirty="0" smtClean="0">
              <a:latin typeface="+mn-ea"/>
            </a:endParaRPr>
          </a:p>
          <a:p>
            <a:pPr marL="0" indent="0">
              <a:buNone/>
            </a:pPr>
            <a:endParaRPr lang="en-US" altLang="ja-JP" sz="2200" dirty="0">
              <a:latin typeface="+mn-ea"/>
            </a:endParaRPr>
          </a:p>
          <a:p>
            <a:pPr marL="0" indent="0">
              <a:buNone/>
            </a:pPr>
            <a:endParaRPr lang="en-US" altLang="ja-JP" sz="2200" dirty="0" smtClean="0">
              <a:latin typeface="+mn-ea"/>
            </a:endParaRPr>
          </a:p>
          <a:p>
            <a:pPr marL="0" indent="0">
              <a:buNone/>
            </a:pPr>
            <a:r>
              <a:rPr lang="ja-JP" altLang="en-US" sz="2200" dirty="0" smtClean="0">
                <a:latin typeface="+mn-ea"/>
              </a:rPr>
              <a:t>スパムメールの検知</a:t>
            </a:r>
            <a:endParaRPr lang="en-US" altLang="ja-JP" sz="2200" dirty="0">
              <a:latin typeface="+mn-ea"/>
            </a:endParaRPr>
          </a:p>
        </p:txBody>
      </p:sp>
      <p:pic>
        <p:nvPicPr>
          <p:cNvPr id="4" name="図 3" descr="2ce8b6c6.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29" y="2538939"/>
            <a:ext cx="5117463" cy="3909081"/>
          </a:xfrm>
          <a:prstGeom prst="rect">
            <a:avLst/>
          </a:prstGeom>
        </p:spPr>
      </p:pic>
      <p:pic>
        <p:nvPicPr>
          <p:cNvPr id="5" name="図 4" descr="medium_スクリーンショット_2016-12-23_17.36.3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793" y="2538939"/>
            <a:ext cx="3606871" cy="3857616"/>
          </a:xfrm>
          <a:prstGeom prst="rect">
            <a:avLst/>
          </a:prstGeom>
        </p:spPr>
      </p:pic>
      <p:sp>
        <p:nvSpPr>
          <p:cNvPr id="6" name="テキスト ボックス 5"/>
          <p:cNvSpPr txBox="1"/>
          <p:nvPr/>
        </p:nvSpPr>
        <p:spPr>
          <a:xfrm>
            <a:off x="1047114" y="2169607"/>
            <a:ext cx="1660642" cy="369332"/>
          </a:xfrm>
          <a:prstGeom prst="rect">
            <a:avLst/>
          </a:prstGeom>
          <a:noFill/>
        </p:spPr>
        <p:txBody>
          <a:bodyPr wrap="square" rtlCol="0">
            <a:spAutoFit/>
          </a:bodyPr>
          <a:lstStyle/>
          <a:p>
            <a:r>
              <a:rPr kumimoji="1" lang="ja-JP" altLang="en-US" dirty="0" smtClean="0"/>
              <a:t>普通のメール</a:t>
            </a:r>
            <a:endParaRPr kumimoji="1" lang="ja-JP" altLang="en-US" dirty="0"/>
          </a:p>
        </p:txBody>
      </p:sp>
      <p:sp>
        <p:nvSpPr>
          <p:cNvPr id="7" name="テキスト ボックス 6"/>
          <p:cNvSpPr txBox="1"/>
          <p:nvPr/>
        </p:nvSpPr>
        <p:spPr>
          <a:xfrm>
            <a:off x="5399963" y="2169607"/>
            <a:ext cx="1660642" cy="369332"/>
          </a:xfrm>
          <a:prstGeom prst="rect">
            <a:avLst/>
          </a:prstGeom>
          <a:noFill/>
        </p:spPr>
        <p:txBody>
          <a:bodyPr wrap="square" rtlCol="0">
            <a:spAutoFit/>
          </a:bodyPr>
          <a:lstStyle/>
          <a:p>
            <a:r>
              <a:rPr lang="ja-JP" altLang="en-US" dirty="0" smtClean="0"/>
              <a:t>スパム</a:t>
            </a:r>
            <a:r>
              <a:rPr kumimoji="1" lang="ja-JP" altLang="en-US" dirty="0" smtClean="0"/>
              <a:t>メール</a:t>
            </a:r>
            <a:endParaRPr kumimoji="1" lang="ja-JP" altLang="en-US" dirty="0"/>
          </a:p>
        </p:txBody>
      </p:sp>
    </p:spTree>
    <p:extLst>
      <p:ext uri="{BB962C8B-B14F-4D97-AF65-F5344CB8AC3E}">
        <p14:creationId xmlns:p14="http://schemas.microsoft.com/office/powerpoint/2010/main" val="3916549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機械学習の例その２</a:t>
            </a:r>
            <a:endParaRPr lang="en-US" altLang="ja-JP" sz="2200" dirty="0" smtClean="0">
              <a:latin typeface="+mn-ea"/>
            </a:endParaRPr>
          </a:p>
          <a:p>
            <a:pPr marL="0" indent="0">
              <a:buNone/>
            </a:pPr>
            <a:endParaRPr lang="en-US" altLang="ja-JP" sz="2200" dirty="0">
              <a:latin typeface="+mn-ea"/>
            </a:endParaRPr>
          </a:p>
          <a:p>
            <a:pPr marL="0" indent="0">
              <a:buNone/>
            </a:pPr>
            <a:endParaRPr lang="en-US" altLang="ja-JP" sz="2200" dirty="0" smtClean="0">
              <a:latin typeface="+mn-ea"/>
            </a:endParaRPr>
          </a:p>
          <a:p>
            <a:pPr marL="0" indent="0">
              <a:buNone/>
            </a:pPr>
            <a:r>
              <a:rPr lang="ja-JP" altLang="en-US" sz="2200" dirty="0" smtClean="0">
                <a:latin typeface="+mn-ea"/>
              </a:rPr>
              <a:t>がん診断</a:t>
            </a:r>
            <a:endParaRPr lang="en-US" altLang="ja-JP" sz="2200" dirty="0" smtClean="0">
              <a:latin typeface="+mn-ea"/>
            </a:endParaRPr>
          </a:p>
        </p:txBody>
      </p:sp>
      <p:pic>
        <p:nvPicPr>
          <p:cNvPr id="5" name="図 4" descr="detail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15" y="2087563"/>
            <a:ext cx="8128000" cy="4038600"/>
          </a:xfrm>
          <a:prstGeom prst="rect">
            <a:avLst/>
          </a:prstGeom>
        </p:spPr>
      </p:pic>
    </p:spTree>
    <p:extLst>
      <p:ext uri="{BB962C8B-B14F-4D97-AF65-F5344CB8AC3E}">
        <p14:creationId xmlns:p14="http://schemas.microsoft.com/office/powerpoint/2010/main" val="574054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機械学習の例その３</a:t>
            </a:r>
            <a:endParaRPr lang="en-US" altLang="ja-JP" sz="2200" dirty="0" smtClean="0">
              <a:latin typeface="+mn-ea"/>
            </a:endParaRPr>
          </a:p>
          <a:p>
            <a:pPr marL="0" indent="0">
              <a:buNone/>
            </a:pPr>
            <a:endParaRPr lang="en-US" altLang="ja-JP" sz="2200" dirty="0">
              <a:latin typeface="+mn-ea"/>
            </a:endParaRPr>
          </a:p>
          <a:p>
            <a:pPr marL="0" indent="0">
              <a:buNone/>
            </a:pPr>
            <a:endParaRPr lang="en-US" altLang="ja-JP" sz="2200" dirty="0" smtClean="0">
              <a:latin typeface="+mn-ea"/>
            </a:endParaRPr>
          </a:p>
          <a:p>
            <a:pPr marL="0" indent="0">
              <a:buNone/>
            </a:pPr>
            <a:r>
              <a:rPr lang="ja-JP" altLang="en-US" sz="2200" dirty="0" smtClean="0">
                <a:latin typeface="+mn-ea"/>
              </a:rPr>
              <a:t>株価予測</a:t>
            </a:r>
            <a:endParaRPr lang="en-US" altLang="ja-JP" sz="2200" dirty="0" smtClean="0">
              <a:latin typeface="+mn-ea"/>
            </a:endParaRPr>
          </a:p>
        </p:txBody>
      </p:sp>
      <p:pic>
        <p:nvPicPr>
          <p:cNvPr id="7" name="図 6" descr="swchart2.ashx-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79" y="1907138"/>
            <a:ext cx="7422217" cy="4090900"/>
          </a:xfrm>
          <a:prstGeom prst="rect">
            <a:avLst/>
          </a:prstGeom>
        </p:spPr>
      </p:pic>
    </p:spTree>
    <p:extLst>
      <p:ext uri="{BB962C8B-B14F-4D97-AF65-F5344CB8AC3E}">
        <p14:creationId xmlns:p14="http://schemas.microsoft.com/office/powerpoint/2010/main" val="3380461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53094" y="158733"/>
            <a:ext cx="8818214" cy="2279667"/>
          </a:xfrm>
        </p:spPr>
        <p:txBody>
          <a:bodyPr>
            <a:normAutofit fontScale="92500" lnSpcReduction="20000"/>
          </a:bodyPr>
          <a:lstStyle/>
          <a:p>
            <a:pPr algn="l"/>
            <a:r>
              <a:rPr lang="ja-JP" altLang="en-US" sz="2000" dirty="0">
                <a:solidFill>
                  <a:schemeClr val="tx1"/>
                </a:solidFill>
                <a:latin typeface="+mn-ea"/>
              </a:rPr>
              <a:t>機械学習の例</a:t>
            </a:r>
            <a:r>
              <a:rPr lang="ja-JP" altLang="en-US" sz="2000" dirty="0" smtClean="0">
                <a:solidFill>
                  <a:schemeClr val="tx1"/>
                </a:solidFill>
                <a:latin typeface="+mn-ea"/>
              </a:rPr>
              <a:t>その</a:t>
            </a:r>
            <a:r>
              <a:rPr lang="en-US" altLang="ja-JP" sz="2000" dirty="0" smtClean="0">
                <a:solidFill>
                  <a:schemeClr val="tx1"/>
                </a:solidFill>
                <a:latin typeface="+mn-ea"/>
              </a:rPr>
              <a:t>4</a:t>
            </a:r>
          </a:p>
          <a:p>
            <a:pPr algn="l"/>
            <a:endParaRPr lang="en-US" altLang="ja-JP" sz="2000" dirty="0">
              <a:solidFill>
                <a:schemeClr val="tx1"/>
              </a:solidFill>
              <a:latin typeface="+mn-ea"/>
            </a:endParaRPr>
          </a:p>
          <a:p>
            <a:pPr algn="l"/>
            <a:r>
              <a:rPr lang="ja-JP" altLang="en-US" sz="2000" dirty="0" smtClean="0">
                <a:solidFill>
                  <a:schemeClr val="tx1"/>
                </a:solidFill>
                <a:latin typeface="+mn-ea"/>
              </a:rPr>
              <a:t>自然言語処理</a:t>
            </a:r>
            <a:endParaRPr lang="en-US" altLang="ja-JP" sz="2000" dirty="0">
              <a:solidFill>
                <a:schemeClr val="tx1"/>
              </a:solidFill>
              <a:latin typeface="+mn-ea"/>
            </a:endParaRPr>
          </a:p>
          <a:p>
            <a:pPr algn="l"/>
            <a:endParaRPr lang="en-US" altLang="ja-JP" dirty="0" smtClean="0">
              <a:solidFill>
                <a:schemeClr val="tx1"/>
              </a:solidFill>
              <a:latin typeface="+mn-ea"/>
            </a:endParaRPr>
          </a:p>
          <a:p>
            <a:pPr algn="l"/>
            <a:r>
              <a:rPr kumimoji="1" lang="ja-JP" altLang="en-US" sz="1800" dirty="0" smtClean="0">
                <a:solidFill>
                  <a:schemeClr val="tx1"/>
                </a:solidFill>
                <a:latin typeface="+mn-ea"/>
              </a:rPr>
              <a:t>自然言語をコンピュータで処理するための技術</a:t>
            </a:r>
            <a:endParaRPr kumimoji="1" lang="en-US" altLang="ja-JP" sz="1800" dirty="0" smtClean="0">
              <a:solidFill>
                <a:schemeClr val="tx1"/>
              </a:solidFill>
              <a:latin typeface="+mn-ea"/>
            </a:endParaRPr>
          </a:p>
          <a:p>
            <a:pPr algn="l"/>
            <a:endParaRPr lang="en-US" altLang="ja-JP" sz="1800" dirty="0" smtClean="0">
              <a:solidFill>
                <a:schemeClr val="tx1"/>
              </a:solidFill>
              <a:latin typeface="+mn-ea"/>
            </a:endParaRPr>
          </a:p>
          <a:p>
            <a:pPr algn="l"/>
            <a:r>
              <a:rPr lang="ja-JP" altLang="en-US" sz="1800" dirty="0" smtClean="0">
                <a:solidFill>
                  <a:schemeClr val="tx1"/>
                </a:solidFill>
                <a:latin typeface="+mn-ea"/>
              </a:rPr>
              <a:t>自然言語</a:t>
            </a:r>
            <a:r>
              <a:rPr lang="en-US" altLang="ja-JP" sz="1800" dirty="0" smtClean="0">
                <a:solidFill>
                  <a:schemeClr val="tx1"/>
                </a:solidFill>
                <a:latin typeface="+mn-ea"/>
              </a:rPr>
              <a:t>…</a:t>
            </a:r>
            <a:r>
              <a:rPr lang="ja-JP" altLang="en-US" sz="1800" dirty="0" smtClean="0">
                <a:solidFill>
                  <a:schemeClr val="tx1"/>
                </a:solidFill>
                <a:latin typeface="+mn-ea"/>
              </a:rPr>
              <a:t>日常で話したり書いたりして使う言葉</a:t>
            </a:r>
          </a:p>
          <a:p>
            <a:pPr algn="l"/>
            <a:r>
              <a:rPr lang="ja-JP" altLang="en-US" sz="1800" dirty="0" smtClean="0">
                <a:solidFill>
                  <a:schemeClr val="tx1"/>
                </a:solidFill>
                <a:latin typeface="+mn-ea"/>
              </a:rPr>
              <a:t>例</a:t>
            </a:r>
            <a:r>
              <a:rPr lang="en-US" altLang="ja-JP" sz="1800" dirty="0" smtClean="0">
                <a:solidFill>
                  <a:schemeClr val="tx1"/>
                </a:solidFill>
                <a:latin typeface="+mn-ea"/>
              </a:rPr>
              <a:t>)</a:t>
            </a:r>
            <a:r>
              <a:rPr lang="ja-JP" altLang="en-US" sz="1800" dirty="0" smtClean="0">
                <a:solidFill>
                  <a:schemeClr val="tx1"/>
                </a:solidFill>
                <a:latin typeface="+mn-ea"/>
              </a:rPr>
              <a:t>日本語、英語、フランス語、中国語</a:t>
            </a:r>
            <a:endParaRPr lang="en-US" altLang="ja-JP" sz="1800" dirty="0" smtClean="0">
              <a:solidFill>
                <a:schemeClr val="tx1"/>
              </a:solidFill>
              <a:latin typeface="+mn-ea"/>
            </a:endParaRPr>
          </a:p>
          <a:p>
            <a:pPr algn="l"/>
            <a:endParaRPr kumimoji="1" lang="en-US" altLang="ja-JP" dirty="0" smtClean="0">
              <a:solidFill>
                <a:schemeClr val="tx1"/>
              </a:solidFill>
            </a:endParaRPr>
          </a:p>
          <a:p>
            <a:pPr algn="l"/>
            <a:endParaRPr kumimoji="1" lang="en-US" altLang="ja-JP" dirty="0" smtClean="0">
              <a:solidFill>
                <a:schemeClr val="tx1"/>
              </a:solidFill>
            </a:endParaRPr>
          </a:p>
          <a:p>
            <a:pPr algn="l"/>
            <a:endParaRPr kumimoji="1" lang="en-US" altLang="ja-JP" dirty="0" smtClean="0">
              <a:solidFill>
                <a:schemeClr val="tx1"/>
              </a:solidFill>
            </a:endParaRPr>
          </a:p>
          <a:p>
            <a:pPr algn="l"/>
            <a:endParaRPr kumimoji="1" lang="ja-JP" altLang="en-US" dirty="0">
              <a:solidFill>
                <a:schemeClr val="tx1"/>
              </a:solidFill>
            </a:endParaRPr>
          </a:p>
        </p:txBody>
      </p:sp>
      <p:sp>
        <p:nvSpPr>
          <p:cNvPr id="2" name="タイトル 1"/>
          <p:cNvSpPr>
            <a:spLocks noGrp="1"/>
          </p:cNvSpPr>
          <p:nvPr>
            <p:ph type="ctrTitle"/>
          </p:nvPr>
        </p:nvSpPr>
        <p:spPr>
          <a:xfrm flipH="1">
            <a:off x="7535779" y="0"/>
            <a:ext cx="891673" cy="2438400"/>
          </a:xfrm>
        </p:spPr>
        <p:txBody>
          <a:bodyPr>
            <a:noAutofit/>
          </a:bodyPr>
          <a:lstStyle/>
          <a:p>
            <a:r>
              <a:rPr kumimoji="1" lang="en-US" altLang="ja-JP" dirty="0" smtClean="0"/>
              <a:t/>
            </a:r>
            <a:br>
              <a:rPr kumimoji="1" lang="en-US" altLang="ja-JP" dirty="0" smtClean="0"/>
            </a:br>
            <a:endParaRPr kumimoji="1" lang="ja-JP" altLang="en-US" dirty="0"/>
          </a:p>
        </p:txBody>
      </p:sp>
      <p:sp>
        <p:nvSpPr>
          <p:cNvPr id="6" name="正方形/長方形 5"/>
          <p:cNvSpPr/>
          <p:nvPr/>
        </p:nvSpPr>
        <p:spPr>
          <a:xfrm>
            <a:off x="172454" y="2555824"/>
            <a:ext cx="2821980" cy="627197"/>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私は</a:t>
            </a:r>
            <a:r>
              <a:rPr kumimoji="1" lang="en-US" altLang="ja-JP" dirty="0" smtClean="0"/>
              <a:t>PTCS</a:t>
            </a:r>
            <a:r>
              <a:rPr kumimoji="1" lang="ja-JP" altLang="en-US" dirty="0" smtClean="0"/>
              <a:t>で働いています。</a:t>
            </a:r>
            <a:endParaRPr kumimoji="1" lang="ja-JP" altLang="en-US" dirty="0"/>
          </a:p>
        </p:txBody>
      </p:sp>
      <p:sp>
        <p:nvSpPr>
          <p:cNvPr id="7" name="正方形/長方形 6"/>
          <p:cNvSpPr/>
          <p:nvPr/>
        </p:nvSpPr>
        <p:spPr>
          <a:xfrm>
            <a:off x="172454" y="3507899"/>
            <a:ext cx="2821980" cy="627197"/>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I work for PTCS.</a:t>
            </a:r>
            <a:endParaRPr kumimoji="1" lang="ja-JP" altLang="en-US" dirty="0"/>
          </a:p>
        </p:txBody>
      </p:sp>
      <p:sp>
        <p:nvSpPr>
          <p:cNvPr id="8" name="正方形/長方形 7"/>
          <p:cNvSpPr/>
          <p:nvPr/>
        </p:nvSpPr>
        <p:spPr>
          <a:xfrm>
            <a:off x="172454" y="4480055"/>
            <a:ext cx="2821980" cy="627197"/>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Je </a:t>
            </a:r>
            <a:r>
              <a:rPr kumimoji="1" lang="en-US" altLang="ja-JP" dirty="0" err="1"/>
              <a:t>travaille</a:t>
            </a:r>
            <a:r>
              <a:rPr kumimoji="1" lang="en-US" altLang="ja-JP" dirty="0"/>
              <a:t> au PTCS.</a:t>
            </a:r>
            <a:endParaRPr kumimoji="1" lang="ja-JP" altLang="en-US" dirty="0"/>
          </a:p>
        </p:txBody>
      </p:sp>
      <p:sp>
        <p:nvSpPr>
          <p:cNvPr id="9" name="正方形/長方形 8"/>
          <p:cNvSpPr/>
          <p:nvPr/>
        </p:nvSpPr>
        <p:spPr>
          <a:xfrm>
            <a:off x="172454" y="5481306"/>
            <a:ext cx="2821980" cy="627197"/>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HT" altLang="en-US" dirty="0"/>
              <a:t>我在</a:t>
            </a:r>
            <a:r>
              <a:rPr kumimoji="1" lang="en-US" altLang="zh-CHT" dirty="0"/>
              <a:t>PTCS</a:t>
            </a:r>
            <a:r>
              <a:rPr kumimoji="1" lang="zh-CHT" altLang="en-US" dirty="0"/>
              <a:t>工作</a:t>
            </a:r>
            <a:endParaRPr kumimoji="1" lang="ja-JP" altLang="en-US" dirty="0"/>
          </a:p>
        </p:txBody>
      </p:sp>
      <p:sp>
        <p:nvSpPr>
          <p:cNvPr id="11" name="右矢印 10"/>
          <p:cNvSpPr/>
          <p:nvPr/>
        </p:nvSpPr>
        <p:spPr>
          <a:xfrm>
            <a:off x="3605863" y="3837178"/>
            <a:ext cx="956338" cy="972156"/>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2" name="図 11" descr="pc.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094" y="3131581"/>
            <a:ext cx="3454400" cy="2349500"/>
          </a:xfrm>
          <a:prstGeom prst="rect">
            <a:avLst/>
          </a:prstGeom>
        </p:spPr>
      </p:pic>
    </p:spTree>
    <p:extLst>
      <p:ext uri="{BB962C8B-B14F-4D97-AF65-F5344CB8AC3E}">
        <p14:creationId xmlns:p14="http://schemas.microsoft.com/office/powerpoint/2010/main" val="1442559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の学習方法の分類</a:t>
            </a:r>
            <a:endParaRPr lang="en-US" altLang="ja-JP" dirty="0" smtClean="0">
              <a:latin typeface="+mn-ea"/>
            </a:endParaRPr>
          </a:p>
        </p:txBody>
      </p:sp>
      <p:pic>
        <p:nvPicPr>
          <p:cNvPr id="4" name="図 3" descr="68747470733a2f2f71696974612d696d6167652d73746f72652e73332e616d617a6f6e6177732e636f6d2f302f3130353333352f30333233343937632d653364382d346437652d636438392d6262613338313035323064362e706e6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9144000" cy="4312296"/>
          </a:xfrm>
          <a:prstGeom prst="rect">
            <a:avLst/>
          </a:prstGeom>
        </p:spPr>
      </p:pic>
      <p:sp>
        <p:nvSpPr>
          <p:cNvPr id="5" name="正方形/長方形 4"/>
          <p:cNvSpPr/>
          <p:nvPr/>
        </p:nvSpPr>
        <p:spPr>
          <a:xfrm>
            <a:off x="2581671" y="1967902"/>
            <a:ext cx="6391381" cy="3419405"/>
          </a:xfrm>
          <a:prstGeom prst="rect">
            <a:avLst/>
          </a:prstGeom>
          <a:solidFill>
            <a:schemeClr val="bg1">
              <a:lumMod val="65000"/>
              <a:alpha val="0"/>
            </a:schemeClr>
          </a:solidFill>
          <a:ln w="53975" cmpd="sng">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6" name="角丸四角形吹き出し 5">
            <a:extLst>
              <a:ext uri="{FF2B5EF4-FFF2-40B4-BE49-F238E27FC236}">
                <a16:creationId xmlns="" xmlns:a16="http://schemas.microsoft.com/office/drawing/2014/main" id="{BAB9CF2A-796D-FD40-9970-A895991B7752}"/>
              </a:ext>
            </a:extLst>
          </p:cNvPr>
          <p:cNvSpPr/>
          <p:nvPr/>
        </p:nvSpPr>
        <p:spPr>
          <a:xfrm>
            <a:off x="592372" y="4809865"/>
            <a:ext cx="1728192" cy="1154884"/>
          </a:xfrm>
          <a:prstGeom prst="wedgeRoundRectCallout">
            <a:avLst>
              <a:gd name="adj1" fmla="val -36180"/>
              <a:gd name="adj2" fmla="val -117661"/>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人の手で</a:t>
            </a:r>
            <a:endParaRPr kumimoji="1" lang="en-US" altLang="ja-JP" b="1" dirty="0">
              <a:solidFill>
                <a:schemeClr val="bg1"/>
              </a:solidFill>
            </a:endParaRPr>
          </a:p>
          <a:p>
            <a:pPr algn="ctr"/>
            <a:r>
              <a:rPr kumimoji="1" lang="ja-JP" altLang="en-US" b="1" dirty="0">
                <a:solidFill>
                  <a:schemeClr val="bg1"/>
                </a:solidFill>
              </a:rPr>
              <a:t>ルールを記述</a:t>
            </a:r>
          </a:p>
        </p:txBody>
      </p:sp>
      <p:sp>
        <p:nvSpPr>
          <p:cNvPr id="7" name="角丸四角形吹き出し 6">
            <a:extLst>
              <a:ext uri="{FF2B5EF4-FFF2-40B4-BE49-F238E27FC236}">
                <a16:creationId xmlns="" xmlns:a16="http://schemas.microsoft.com/office/drawing/2014/main" id="{9F4D9D4C-E8FC-164A-B11F-90CB03C43513}"/>
              </a:ext>
            </a:extLst>
          </p:cNvPr>
          <p:cNvSpPr/>
          <p:nvPr/>
        </p:nvSpPr>
        <p:spPr>
          <a:xfrm>
            <a:off x="5861091" y="692558"/>
            <a:ext cx="1728192" cy="1154884"/>
          </a:xfrm>
          <a:prstGeom prst="wedgeRoundRectCallout">
            <a:avLst>
              <a:gd name="adj1" fmla="val 67191"/>
              <a:gd name="adj2" fmla="val 70623"/>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入力した</a:t>
            </a:r>
            <a:endParaRPr kumimoji="1" lang="en-US" altLang="ja-JP" b="1" dirty="0">
              <a:solidFill>
                <a:schemeClr val="bg1"/>
              </a:solidFill>
            </a:endParaRPr>
          </a:p>
          <a:p>
            <a:pPr algn="ctr"/>
            <a:r>
              <a:rPr kumimoji="1" lang="ja-JP" altLang="en-US" b="1" dirty="0">
                <a:solidFill>
                  <a:schemeClr val="bg1"/>
                </a:solidFill>
              </a:rPr>
              <a:t>データから</a:t>
            </a:r>
            <a:endParaRPr kumimoji="1" lang="en-US" altLang="ja-JP" b="1" dirty="0">
              <a:solidFill>
                <a:schemeClr val="bg1"/>
              </a:solidFill>
            </a:endParaRPr>
          </a:p>
          <a:p>
            <a:pPr algn="ctr"/>
            <a:r>
              <a:rPr kumimoji="1" lang="ja-JP" altLang="en-US" b="1" dirty="0">
                <a:solidFill>
                  <a:schemeClr val="bg1"/>
                </a:solidFill>
              </a:rPr>
              <a:t>ルールを作成</a:t>
            </a:r>
          </a:p>
        </p:txBody>
      </p:sp>
    </p:spTree>
    <p:extLst>
      <p:ext uri="{BB962C8B-B14F-4D97-AF65-F5344CB8AC3E}">
        <p14:creationId xmlns:p14="http://schemas.microsoft.com/office/powerpoint/2010/main" val="18095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t>機械学習とは</a:t>
            </a:r>
            <a:endParaRPr lang="en-US" altLang="ja-JP" dirty="0" smtClean="0"/>
          </a:p>
          <a:p>
            <a:pPr marL="0" indent="0">
              <a:buNone/>
            </a:pPr>
            <a:endParaRPr lang="en-US" altLang="ja-JP" dirty="0"/>
          </a:p>
          <a:p>
            <a:pPr marL="0" indent="0">
              <a:buNone/>
            </a:pPr>
            <a:endParaRPr lang="en-US" altLang="ja-JP" sz="2000" dirty="0" smtClean="0"/>
          </a:p>
          <a:p>
            <a:pPr marL="0" indent="0">
              <a:buNone/>
            </a:pPr>
            <a:r>
              <a:rPr lang="ja-JP" altLang="en-US" sz="2000" dirty="0" smtClean="0"/>
              <a:t>コンピューター</a:t>
            </a:r>
            <a:r>
              <a:rPr lang="ja-JP" altLang="en-US" sz="2000" dirty="0"/>
              <a:t>がデータから反復的に学習し、</a:t>
            </a:r>
          </a:p>
          <a:p>
            <a:pPr marL="0" indent="0">
              <a:buNone/>
            </a:pPr>
            <a:r>
              <a:rPr lang="ja-JP" altLang="en-US" sz="2000" dirty="0"/>
              <a:t>そこに潜むパターンを見つけ出す</a:t>
            </a:r>
            <a:r>
              <a:rPr lang="ja-JP" altLang="en-US" sz="2000" dirty="0" smtClean="0"/>
              <a:t>こと。</a:t>
            </a:r>
            <a:endParaRPr lang="en-US" altLang="ja-JP" sz="2000" dirty="0" smtClean="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p:txBody>
      </p:sp>
      <p:pic>
        <p:nvPicPr>
          <p:cNvPr id="5" name="図 4" descr="sample_5.png"/>
          <p:cNvPicPr>
            <a:picLocks noChangeAspect="1"/>
          </p:cNvPicPr>
          <p:nvPr/>
        </p:nvPicPr>
        <p:blipFill rotWithShape="1">
          <a:blip r:embed="rId3">
            <a:extLst>
              <a:ext uri="{28A0092B-C50C-407E-A947-70E740481C1C}">
                <a14:useLocalDpi xmlns:a14="http://schemas.microsoft.com/office/drawing/2010/main" val="0"/>
              </a:ext>
            </a:extLst>
          </a:blip>
          <a:srcRect l="2370" t="31544" b="7606"/>
          <a:stretch/>
        </p:blipFill>
        <p:spPr>
          <a:xfrm>
            <a:off x="216792" y="2372648"/>
            <a:ext cx="8927207" cy="4173070"/>
          </a:xfrm>
          <a:prstGeom prst="rect">
            <a:avLst/>
          </a:prstGeom>
        </p:spPr>
      </p:pic>
    </p:spTree>
    <p:extLst>
      <p:ext uri="{BB962C8B-B14F-4D97-AF65-F5344CB8AC3E}">
        <p14:creationId xmlns:p14="http://schemas.microsoft.com/office/powerpoint/2010/main" val="546968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t>機械学習の種類</a:t>
            </a:r>
            <a:endParaRPr lang="en-US" altLang="ja-JP" sz="2000" dirty="0" smtClean="0"/>
          </a:p>
          <a:p>
            <a:pPr marL="0" indent="0">
              <a:buNone/>
            </a:pPr>
            <a:endParaRPr lang="en-US" altLang="ja-JP" sz="2000" dirty="0"/>
          </a:p>
          <a:p>
            <a:pPr marL="0" indent="0">
              <a:buNone/>
            </a:pPr>
            <a:endParaRPr lang="en-US" altLang="ja-JP" sz="2000" dirty="0" smtClean="0"/>
          </a:p>
        </p:txBody>
      </p:sp>
      <p:pic>
        <p:nvPicPr>
          <p:cNvPr id="4" name="図 3" descr="機械学習の種類-1024x6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713" y="1906052"/>
            <a:ext cx="7022843" cy="4334411"/>
          </a:xfrm>
          <a:prstGeom prst="rect">
            <a:avLst/>
          </a:prstGeom>
        </p:spPr>
      </p:pic>
    </p:spTree>
    <p:extLst>
      <p:ext uri="{BB962C8B-B14F-4D97-AF65-F5344CB8AC3E}">
        <p14:creationId xmlns:p14="http://schemas.microsoft.com/office/powerpoint/2010/main" val="7736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t>自己紹介</a:t>
            </a:r>
            <a:endParaRPr lang="en-US" altLang="ja-JP" dirty="0" smtClean="0"/>
          </a:p>
          <a:p>
            <a:pPr marL="0" indent="0">
              <a:buNone/>
            </a:pPr>
            <a:endParaRPr lang="en-US" altLang="ja-JP" sz="2000" dirty="0" smtClean="0"/>
          </a:p>
          <a:p>
            <a:pPr marL="0" indent="0">
              <a:buNone/>
            </a:pPr>
            <a:endParaRPr lang="en-US" altLang="ja-JP" sz="2000" dirty="0" smtClean="0">
              <a:latin typeface="+mn-ea"/>
            </a:endParaRPr>
          </a:p>
          <a:p>
            <a:pPr marL="0" indent="0">
              <a:buNone/>
            </a:pPr>
            <a:r>
              <a:rPr lang="ja-JP" altLang="en-US" sz="2000" dirty="0" smtClean="0">
                <a:latin typeface="+mn-ea"/>
              </a:rPr>
              <a:t>・開発第 </a:t>
            </a:r>
            <a:r>
              <a:rPr lang="ja-JP" altLang="ja-JP" sz="2000" dirty="0" smtClean="0">
                <a:latin typeface="+mn-ea"/>
              </a:rPr>
              <a:t>1</a:t>
            </a:r>
            <a:r>
              <a:rPr lang="en-US" altLang="ja-JP" sz="2000" dirty="0" smtClean="0">
                <a:latin typeface="+mn-ea"/>
              </a:rPr>
              <a:t>G</a:t>
            </a:r>
            <a:r>
              <a:rPr lang="ja-JP" altLang="en-US" sz="2000" dirty="0" smtClean="0">
                <a:latin typeface="+mn-ea"/>
              </a:rPr>
              <a:t>　安田遼平</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a:t>
            </a:r>
            <a:r>
              <a:rPr lang="en-US" altLang="ja-JP" sz="2000" dirty="0" smtClean="0">
                <a:latin typeface="+mn-ea"/>
              </a:rPr>
              <a:t>2018</a:t>
            </a:r>
            <a:r>
              <a:rPr lang="ja-JP" altLang="en-US" sz="2000" dirty="0" smtClean="0">
                <a:latin typeface="+mn-ea"/>
              </a:rPr>
              <a:t>年</a:t>
            </a:r>
            <a:r>
              <a:rPr lang="en-US" altLang="ja-JP" sz="2000" dirty="0" smtClean="0">
                <a:latin typeface="+mn-ea"/>
              </a:rPr>
              <a:t>1</a:t>
            </a:r>
            <a:r>
              <a:rPr lang="ja-JP" altLang="en-US" sz="2000" dirty="0" smtClean="0">
                <a:latin typeface="+mn-ea"/>
              </a:rPr>
              <a:t>月入社</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a:t>
            </a:r>
            <a:r>
              <a:rPr lang="en-US" altLang="ja-JP" sz="2000" dirty="0" smtClean="0">
                <a:latin typeface="+mn-ea"/>
              </a:rPr>
              <a:t>2018</a:t>
            </a:r>
            <a:r>
              <a:rPr lang="ja-JP" altLang="en-US" sz="2000" dirty="0" smtClean="0">
                <a:latin typeface="+mn-ea"/>
              </a:rPr>
              <a:t>年</a:t>
            </a:r>
            <a:r>
              <a:rPr lang="en-US" altLang="ja-JP" sz="2000" dirty="0" smtClean="0">
                <a:latin typeface="+mn-ea"/>
              </a:rPr>
              <a:t>1</a:t>
            </a:r>
            <a:r>
              <a:rPr lang="ja-JP" altLang="en-US" sz="2000" dirty="0" smtClean="0">
                <a:latin typeface="+mn-ea"/>
              </a:rPr>
              <a:t>月</a:t>
            </a:r>
            <a:r>
              <a:rPr lang="en-US" altLang="ja-JP" sz="2000" dirty="0" smtClean="0">
                <a:latin typeface="+mn-ea"/>
              </a:rPr>
              <a:t>〜2018</a:t>
            </a:r>
            <a:r>
              <a:rPr lang="ja-JP" altLang="en-US" sz="2000" dirty="0" smtClean="0">
                <a:latin typeface="+mn-ea"/>
              </a:rPr>
              <a:t>年</a:t>
            </a:r>
            <a:r>
              <a:rPr lang="en-US" altLang="ja-JP" sz="2000" dirty="0" smtClean="0">
                <a:latin typeface="+mn-ea"/>
              </a:rPr>
              <a:t>6</a:t>
            </a:r>
            <a:r>
              <a:rPr lang="ja-JP" altLang="en-US" sz="2000" dirty="0" smtClean="0">
                <a:latin typeface="+mn-ea"/>
              </a:rPr>
              <a:t>月　富士通総研様にて</a:t>
            </a:r>
            <a:r>
              <a:rPr lang="en-US" altLang="ja-JP" sz="2000" dirty="0" smtClean="0">
                <a:latin typeface="+mn-ea"/>
              </a:rPr>
              <a:t>AI</a:t>
            </a:r>
            <a:r>
              <a:rPr lang="ja-JP" altLang="en-US" sz="2000" dirty="0" smtClean="0">
                <a:latin typeface="+mn-ea"/>
              </a:rPr>
              <a:t>エンジニア育成プロジェクト</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a:t>
            </a:r>
            <a:r>
              <a:rPr lang="en-US" altLang="ja-JP" sz="2000" dirty="0" smtClean="0">
                <a:latin typeface="+mn-ea"/>
              </a:rPr>
              <a:t>2018</a:t>
            </a:r>
            <a:r>
              <a:rPr lang="ja-JP" altLang="en-US" sz="2000" dirty="0" smtClean="0">
                <a:latin typeface="+mn-ea"/>
              </a:rPr>
              <a:t>年</a:t>
            </a:r>
            <a:r>
              <a:rPr lang="en-US" altLang="ja-JP" sz="2000" dirty="0" smtClean="0">
                <a:latin typeface="+mn-ea"/>
              </a:rPr>
              <a:t>7</a:t>
            </a:r>
            <a:r>
              <a:rPr lang="ja-JP" altLang="en-US" sz="2000" dirty="0" smtClean="0">
                <a:latin typeface="+mn-ea"/>
              </a:rPr>
              <a:t>月</a:t>
            </a:r>
            <a:r>
              <a:rPr lang="en-US" altLang="ja-JP" sz="2000" dirty="0" smtClean="0">
                <a:latin typeface="+mn-ea"/>
              </a:rPr>
              <a:t>〜</a:t>
            </a:r>
            <a:r>
              <a:rPr lang="ja-JP" altLang="en-US" sz="2000" dirty="0" smtClean="0">
                <a:latin typeface="+mn-ea"/>
              </a:rPr>
              <a:t>現在　</a:t>
            </a:r>
            <a:r>
              <a:rPr lang="en-US" altLang="ja-JP" sz="2000" dirty="0" smtClean="0">
                <a:latin typeface="+mn-ea"/>
              </a:rPr>
              <a:t>CTCT</a:t>
            </a:r>
            <a:r>
              <a:rPr lang="ja-JP" altLang="en-US" sz="2000" dirty="0" smtClean="0">
                <a:latin typeface="+mn-ea"/>
              </a:rPr>
              <a:t>様にて機械学習を用いた開発プロジェクト</a:t>
            </a:r>
            <a:endParaRPr lang="en-US" altLang="ja-JP" sz="2000" dirty="0" smtClean="0">
              <a:latin typeface="+mn-ea"/>
            </a:endParaRPr>
          </a:p>
          <a:p>
            <a:pPr marL="0" indent="0">
              <a:buNone/>
            </a:pPr>
            <a:endParaRPr lang="en-US" altLang="ja-JP" sz="2000" dirty="0" smtClean="0">
              <a:latin typeface="+mn-ea"/>
            </a:endParaRPr>
          </a:p>
          <a:p>
            <a:pPr marL="0" indent="0">
              <a:buNone/>
            </a:pPr>
            <a:endParaRPr lang="en-US" altLang="ja-JP" sz="2000" dirty="0" smtClean="0"/>
          </a:p>
          <a:p>
            <a:pPr marL="0" indent="0">
              <a:buNone/>
            </a:pPr>
            <a:endParaRPr lang="en-US" altLang="ja-JP" sz="2000" dirty="0"/>
          </a:p>
        </p:txBody>
      </p:sp>
    </p:spTree>
    <p:extLst>
      <p:ext uri="{BB962C8B-B14F-4D97-AF65-F5344CB8AC3E}">
        <p14:creationId xmlns:p14="http://schemas.microsoft.com/office/powerpoint/2010/main" val="408460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400" dirty="0">
                <a:latin typeface="+mn-ea"/>
              </a:rPr>
              <a:t>分類（教師あり学習）と強化学習を使用した</a:t>
            </a:r>
            <a:r>
              <a:rPr lang="en-US" altLang="ja-JP" sz="2400" dirty="0">
                <a:latin typeface="+mn-ea"/>
              </a:rPr>
              <a:t>Web</a:t>
            </a:r>
            <a:r>
              <a:rPr lang="ja-JP" altLang="en-US" sz="2400" dirty="0" smtClean="0">
                <a:latin typeface="+mn-ea"/>
              </a:rPr>
              <a:t>サービス</a:t>
            </a:r>
            <a:endParaRPr lang="en-US" altLang="ja-JP" sz="2400" dirty="0" smtClean="0">
              <a:latin typeface="+mn-ea"/>
            </a:endParaRPr>
          </a:p>
          <a:p>
            <a:pPr marL="0" indent="0">
              <a:buNone/>
            </a:pPr>
            <a:endParaRPr lang="en-US" altLang="ja-JP" sz="2800" b="1" dirty="0" smtClean="0">
              <a:latin typeface="+mn-ea"/>
            </a:endParaRPr>
          </a:p>
          <a:p>
            <a:pPr marL="0" indent="0">
              <a:buNone/>
            </a:pPr>
            <a:r>
              <a:rPr lang="en-US" altLang="ja-JP" sz="2800" b="1" dirty="0" err="1" smtClean="0">
                <a:latin typeface="+mn-ea"/>
              </a:rPr>
              <a:t>Akinator</a:t>
            </a:r>
            <a:endParaRPr lang="en-US" altLang="ja-JP" sz="2800" b="1" dirty="0" smtClean="0">
              <a:latin typeface="+mn-ea"/>
            </a:endParaRPr>
          </a:p>
          <a:p>
            <a:pPr marL="0" indent="0">
              <a:buNone/>
            </a:pPr>
            <a:endParaRPr lang="en-US" altLang="ja-JP" dirty="0"/>
          </a:p>
          <a:p>
            <a:pPr marL="0" indent="0">
              <a:buNone/>
            </a:pPr>
            <a:endParaRPr lang="en-US" altLang="ja-JP" dirty="0" smtClean="0"/>
          </a:p>
          <a:p>
            <a:pPr marL="0" indent="0">
              <a:buNone/>
            </a:pPr>
            <a:endParaRPr lang="en-US" altLang="ja-JP" dirty="0"/>
          </a:p>
          <a:p>
            <a:pPr marL="0" indent="0">
              <a:buNone/>
            </a:pPr>
            <a:endParaRPr lang="en-US" altLang="ja-JP" dirty="0" smtClean="0"/>
          </a:p>
          <a:p>
            <a:pPr marL="0" indent="0">
              <a:buNone/>
            </a:pPr>
            <a:endParaRPr lang="en-US" altLang="ja-JP" sz="2400" dirty="0" smtClean="0"/>
          </a:p>
          <a:p>
            <a:pPr marL="0" indent="0">
              <a:buNone/>
            </a:pPr>
            <a:endParaRPr lang="en-US" altLang="ja-JP" sz="2400" dirty="0"/>
          </a:p>
          <a:p>
            <a:pPr marL="0" indent="0">
              <a:buNone/>
            </a:pPr>
            <a:r>
              <a:rPr lang="en-US" altLang="ja-JP" sz="2400" dirty="0" smtClean="0">
                <a:latin typeface="+mn-ea"/>
              </a:rPr>
              <a:t>20</a:t>
            </a:r>
            <a:r>
              <a:rPr lang="ja-JP" altLang="en-US" sz="2400" dirty="0" smtClean="0">
                <a:latin typeface="+mn-ea"/>
              </a:rPr>
              <a:t>個ほどの簡単な質問だけで、あなたがイメージしている人物の名をずばり当ててくる</a:t>
            </a:r>
            <a:endParaRPr lang="en-US" altLang="ja-JP" sz="2400" dirty="0" smtClean="0">
              <a:latin typeface="+mn-ea"/>
            </a:endParaRPr>
          </a:p>
          <a:p>
            <a:pPr marL="0" indent="0">
              <a:buNone/>
            </a:pPr>
            <a:r>
              <a:rPr lang="en-US" altLang="ja-JP" sz="2200" dirty="0" smtClean="0">
                <a:latin typeface="+mn-ea"/>
              </a:rPr>
              <a:t>https://</a:t>
            </a:r>
            <a:r>
              <a:rPr lang="en-US" altLang="ja-JP" sz="2200" dirty="0" err="1" smtClean="0">
                <a:latin typeface="+mn-ea"/>
              </a:rPr>
              <a:t>jp.akinator.com</a:t>
            </a:r>
            <a:endParaRPr lang="en-US" altLang="ja-JP" sz="2200" dirty="0" smtClean="0">
              <a:latin typeface="+mn-ea"/>
            </a:endParaRPr>
          </a:p>
          <a:p>
            <a:pPr marL="0" indent="0">
              <a:buNone/>
            </a:pPr>
            <a:endParaRPr lang="en-US" altLang="ja-JP" dirty="0" smtClean="0"/>
          </a:p>
        </p:txBody>
      </p:sp>
      <p:pic>
        <p:nvPicPr>
          <p:cNvPr id="4" name="図 3" descr="81k6l8AP8y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93" y="1846694"/>
            <a:ext cx="2194873" cy="2194873"/>
          </a:xfrm>
          <a:prstGeom prst="rect">
            <a:avLst/>
          </a:prstGeom>
        </p:spPr>
      </p:pic>
    </p:spTree>
    <p:extLst>
      <p:ext uri="{BB962C8B-B14F-4D97-AF65-F5344CB8AC3E}">
        <p14:creationId xmlns:p14="http://schemas.microsoft.com/office/powerpoint/2010/main" val="2908063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教師あり学習</a:t>
            </a:r>
            <a:endParaRPr kumimoji="1" lang="en-US" altLang="ja-JP" dirty="0">
              <a:latin typeface="+mn-ea"/>
            </a:endParaRPr>
          </a:p>
          <a:p>
            <a:pPr marL="0" indent="0">
              <a:buNone/>
            </a:pPr>
            <a:endParaRPr lang="en-US" altLang="ja-JP" dirty="0" smtClean="0">
              <a:latin typeface="+mn-ea"/>
            </a:endParaRPr>
          </a:p>
          <a:p>
            <a:pPr marL="0" indent="0">
              <a:buNone/>
            </a:pPr>
            <a:r>
              <a:rPr lang="en-US" altLang="ja-JP" sz="2200" dirty="0" smtClean="0">
                <a:latin typeface="+mn-ea"/>
              </a:rPr>
              <a:t>■</a:t>
            </a:r>
            <a:r>
              <a:rPr lang="ja-JP" altLang="en-US" sz="2200" dirty="0" smtClean="0">
                <a:latin typeface="+mn-ea"/>
              </a:rPr>
              <a:t>：</a:t>
            </a:r>
            <a:r>
              <a:rPr lang="ja-JP" altLang="en-US" sz="2200" dirty="0">
                <a:latin typeface="+mn-ea"/>
              </a:rPr>
              <a:t>正解のあるデータを機械に学習させる方法。大きく以下の２種類がある</a:t>
            </a:r>
            <a:r>
              <a:rPr lang="ja-JP" altLang="en-US" sz="2200" dirty="0" smtClean="0">
                <a:latin typeface="+mn-ea"/>
              </a:rPr>
              <a:t>。</a:t>
            </a:r>
          </a:p>
          <a:p>
            <a:pPr marL="0" indent="0">
              <a:buNone/>
            </a:pPr>
            <a:r>
              <a:rPr lang="en-US" altLang="ja-JP" sz="2200" dirty="0" smtClean="0">
                <a:latin typeface="+mn-ea"/>
              </a:rPr>
              <a:t>∟</a:t>
            </a:r>
            <a:r>
              <a:rPr lang="ja-JP" altLang="en-US" sz="2200" dirty="0" smtClean="0">
                <a:latin typeface="+mn-ea"/>
              </a:rPr>
              <a:t>回帰：データを入力すると、出力として数値を返す方法（予測）</a:t>
            </a:r>
          </a:p>
          <a:p>
            <a:pPr marL="0" indent="0">
              <a:buNone/>
            </a:pPr>
            <a:endParaRPr lang="en-US" altLang="ja-JP" sz="2200" dirty="0">
              <a:latin typeface="+mn-ea"/>
            </a:endParaRPr>
          </a:p>
          <a:p>
            <a:pPr marL="0" indent="0">
              <a:buNone/>
            </a:pPr>
            <a:endParaRPr lang="ja-JP" altLang="en-US" sz="2200" dirty="0" smtClean="0">
              <a:latin typeface="+mn-ea"/>
            </a:endParaRPr>
          </a:p>
          <a:p>
            <a:pPr marL="0" indent="0">
              <a:buNone/>
            </a:pPr>
            <a:endParaRPr lang="ja-JP" altLang="en-US" sz="2200" dirty="0" smtClean="0">
              <a:latin typeface="+mn-ea"/>
            </a:endParaRPr>
          </a:p>
          <a:p>
            <a:pPr marL="0" indent="0">
              <a:buNone/>
            </a:pPr>
            <a:endParaRPr lang="en-US" altLang="ja-JP" sz="2200" dirty="0" smtClean="0">
              <a:latin typeface="+mn-ea"/>
            </a:endParaRPr>
          </a:p>
          <a:p>
            <a:pPr marL="0" indent="0">
              <a:buNone/>
            </a:pPr>
            <a:r>
              <a:rPr lang="en-US" altLang="ja-JP" sz="2200" dirty="0" smtClean="0">
                <a:latin typeface="+mn-ea"/>
              </a:rPr>
              <a:t>∟</a:t>
            </a:r>
            <a:r>
              <a:rPr lang="ja-JP" altLang="en-US" sz="2200" dirty="0" smtClean="0">
                <a:latin typeface="+mn-ea"/>
              </a:rPr>
              <a:t>分類：データを入力すると、出力としてデータの属性や種類を返す方法（ラベリング）</a:t>
            </a:r>
          </a:p>
          <a:p>
            <a:pPr marL="0" indent="0">
              <a:buNone/>
            </a:pPr>
            <a:endParaRPr lang="en-US" altLang="ja-JP" sz="2200" dirty="0" smtClean="0"/>
          </a:p>
        </p:txBody>
      </p:sp>
      <p:graphicFrame>
        <p:nvGraphicFramePr>
          <p:cNvPr id="6" name="表 5"/>
          <p:cNvGraphicFramePr>
            <a:graphicFrameLocks noGrp="1"/>
          </p:cNvGraphicFramePr>
          <p:nvPr>
            <p:extLst>
              <p:ext uri="{D42A27DB-BD31-4B8C-83A1-F6EECF244321}">
                <p14:modId xmlns:p14="http://schemas.microsoft.com/office/powerpoint/2010/main" val="1260266165"/>
              </p:ext>
            </p:extLst>
          </p:nvPr>
        </p:nvGraphicFramePr>
        <p:xfrm>
          <a:off x="579282" y="2526130"/>
          <a:ext cx="2820635" cy="1163621"/>
        </p:xfrm>
        <a:graphic>
          <a:graphicData uri="http://schemas.openxmlformats.org/drawingml/2006/table">
            <a:tbl>
              <a:tblPr firstRow="1" bandRow="1">
                <a:tableStyleId>{5C22544A-7EE6-4342-B048-85BDC9FD1C3A}</a:tableStyleId>
              </a:tblPr>
              <a:tblGrid>
                <a:gridCol w="636870">
                  <a:extLst>
                    <a:ext uri="{9D8B030D-6E8A-4147-A177-3AD203B41FA5}">
                      <a16:colId xmlns="" xmlns:a16="http://schemas.microsoft.com/office/drawing/2014/main" val="20000"/>
                    </a:ext>
                  </a:extLst>
                </a:gridCol>
                <a:gridCol w="690880">
                  <a:extLst>
                    <a:ext uri="{9D8B030D-6E8A-4147-A177-3AD203B41FA5}">
                      <a16:colId xmlns="" xmlns:a16="http://schemas.microsoft.com/office/drawing/2014/main" val="20001"/>
                    </a:ext>
                  </a:extLst>
                </a:gridCol>
                <a:gridCol w="690880">
                  <a:extLst>
                    <a:ext uri="{9D8B030D-6E8A-4147-A177-3AD203B41FA5}">
                      <a16:colId xmlns="" xmlns:a16="http://schemas.microsoft.com/office/drawing/2014/main" val="20002"/>
                    </a:ext>
                  </a:extLst>
                </a:gridCol>
                <a:gridCol w="802005">
                  <a:extLst>
                    <a:ext uri="{9D8B030D-6E8A-4147-A177-3AD203B41FA5}">
                      <a16:colId xmlns="" xmlns:a16="http://schemas.microsoft.com/office/drawing/2014/main" val="20003"/>
                    </a:ext>
                  </a:extLst>
                </a:gridCol>
              </a:tblGrid>
              <a:tr h="0">
                <a:tc>
                  <a:txBody>
                    <a:bodyPr/>
                    <a:lstStyle/>
                    <a:p>
                      <a:r>
                        <a:rPr kumimoji="1" lang="ja-JP" altLang="en-US" sz="1200" dirty="0" smtClean="0">
                          <a:latin typeface="Meiryo UI" panose="020B0604030504040204" pitchFamily="50" charset="-128"/>
                          <a:ea typeface="Meiryo UI" panose="020B0604030504040204" pitchFamily="50" charset="-128"/>
                        </a:rPr>
                        <a:t>間取り</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駅徒歩</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築年数</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b="1" dirty="0" smtClean="0">
                          <a:latin typeface="Meiryo UI" panose="020B0604030504040204" pitchFamily="50" charset="-128"/>
                          <a:ea typeface="Meiryo UI" panose="020B0604030504040204" pitchFamily="50" charset="-128"/>
                        </a:rPr>
                        <a:t>家賃</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2DK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15</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b="1" dirty="0" smtClean="0">
                          <a:latin typeface="Meiryo UI" panose="020B0604030504040204" pitchFamily="50" charset="-128"/>
                          <a:ea typeface="Meiryo UI" panose="020B0604030504040204" pitchFamily="50" charset="-128"/>
                        </a:rPr>
                        <a:t>48,000</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1"/>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1LDK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b="1" dirty="0" smtClean="0">
                          <a:latin typeface="Meiryo UI" panose="020B0604030504040204" pitchFamily="50" charset="-128"/>
                          <a:ea typeface="Meiryo UI" panose="020B0604030504040204" pitchFamily="50" charset="-128"/>
                        </a:rPr>
                        <a:t>60,000</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2"/>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2LDK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25</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b="1" dirty="0" smtClean="0">
                          <a:latin typeface="Meiryo UI" panose="020B0604030504040204" pitchFamily="50" charset="-128"/>
                          <a:ea typeface="Meiryo UI" panose="020B0604030504040204" pitchFamily="50" charset="-128"/>
                        </a:rPr>
                        <a:t>50,000</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3"/>
                  </a:ext>
                </a:extLst>
              </a:tr>
            </a:tbl>
          </a:graphicData>
        </a:graphic>
      </p:graphicFrame>
      <p:sp>
        <p:nvSpPr>
          <p:cNvPr id="7" name="右矢印 6"/>
          <p:cNvSpPr/>
          <p:nvPr/>
        </p:nvSpPr>
        <p:spPr>
          <a:xfrm>
            <a:off x="3611672" y="2793533"/>
            <a:ext cx="731728"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学習</a:t>
            </a:r>
            <a:endParaRPr kumimoji="1" lang="ja-JP" altLang="en-US" sz="14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490684" y="2820344"/>
            <a:ext cx="1221693" cy="461665"/>
          </a:xfrm>
          <a:prstGeom prst="rect">
            <a:avLst/>
          </a:prstGeom>
          <a:solidFill>
            <a:schemeClr val="bg1">
              <a:lumMod val="95000"/>
            </a:schemeClr>
          </a:solidFill>
          <a:ln w="38100">
            <a:solidFill>
              <a:schemeClr val="accent1"/>
            </a:solidFill>
          </a:ln>
        </p:spPr>
        <p:txBody>
          <a:bodyPr wrap="square" rtlCol="0">
            <a:spAutoFit/>
          </a:bodyPr>
          <a:lstStyle/>
          <a:p>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家賃を求める数式</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モデル</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p>
        </p:txBody>
      </p:sp>
      <p:sp>
        <p:nvSpPr>
          <p:cNvPr id="9" name="右矢印 8"/>
          <p:cNvSpPr/>
          <p:nvPr/>
        </p:nvSpPr>
        <p:spPr>
          <a:xfrm rot="19939302" flipH="1">
            <a:off x="5768873" y="2491471"/>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入力</a:t>
            </a:r>
            <a:endParaRPr kumimoji="1" lang="ja-JP" altLang="en-US" sz="1400" dirty="0">
              <a:latin typeface="Meiryo UI" panose="020B0604030504040204" pitchFamily="50" charset="-128"/>
              <a:ea typeface="Meiryo UI" panose="020B0604030504040204" pitchFamily="50" charset="-128"/>
            </a:endParaRPr>
          </a:p>
        </p:txBody>
      </p:sp>
      <p:sp>
        <p:nvSpPr>
          <p:cNvPr id="10" name="右矢印 9"/>
          <p:cNvSpPr/>
          <p:nvPr/>
        </p:nvSpPr>
        <p:spPr>
          <a:xfrm rot="1317803">
            <a:off x="5842206" y="3203567"/>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予測</a:t>
            </a:r>
            <a:endParaRPr kumimoji="1" lang="ja-JP" altLang="en-US" sz="1400" dirty="0">
              <a:latin typeface="Meiryo UI" panose="020B0604030504040204" pitchFamily="50" charset="-128"/>
              <a:ea typeface="Meiryo UI" panose="020B0604030504040204" pitchFamily="50" charset="-128"/>
            </a:endParaRPr>
          </a:p>
        </p:txBody>
      </p:sp>
      <p:graphicFrame>
        <p:nvGraphicFramePr>
          <p:cNvPr id="11" name="表 10"/>
          <p:cNvGraphicFramePr>
            <a:graphicFrameLocks noGrp="1"/>
          </p:cNvGraphicFramePr>
          <p:nvPr>
            <p:extLst>
              <p:ext uri="{D42A27DB-BD31-4B8C-83A1-F6EECF244321}">
                <p14:modId xmlns:p14="http://schemas.microsoft.com/office/powerpoint/2010/main" val="1355375032"/>
              </p:ext>
            </p:extLst>
          </p:nvPr>
        </p:nvGraphicFramePr>
        <p:xfrm>
          <a:off x="6668170" y="3422628"/>
          <a:ext cx="948782" cy="576535"/>
        </p:xfrm>
        <a:graphic>
          <a:graphicData uri="http://schemas.openxmlformats.org/drawingml/2006/table">
            <a:tbl>
              <a:tblPr firstRow="1" bandRow="1">
                <a:tableStyleId>{5C22544A-7EE6-4342-B048-85BDC9FD1C3A}</a:tableStyleId>
              </a:tblPr>
              <a:tblGrid>
                <a:gridCol w="948782">
                  <a:extLst>
                    <a:ext uri="{9D8B030D-6E8A-4147-A177-3AD203B41FA5}">
                      <a16:colId xmlns="" xmlns:a16="http://schemas.microsoft.com/office/drawing/2014/main" val="20000"/>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家賃</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0"/>
                  </a:ext>
                </a:extLst>
              </a:tr>
              <a:tr h="302215">
                <a:tc>
                  <a:txBody>
                    <a:bodyPr/>
                    <a:lstStyle/>
                    <a:p>
                      <a:r>
                        <a:rPr kumimoji="1" lang="en-US" altLang="ja-JP" sz="1200" b="1" dirty="0" smtClean="0">
                          <a:latin typeface="Meiryo UI" panose="020B0604030504040204" pitchFamily="50" charset="-128"/>
                          <a:ea typeface="Meiryo UI" panose="020B0604030504040204" pitchFamily="50" charset="-128"/>
                        </a:rPr>
                        <a:t>42,000</a:t>
                      </a:r>
                      <a:endParaRPr kumimoji="1" lang="ja-JP" altLang="en-US" sz="1200" b="1"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1"/>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2633140833"/>
              </p:ext>
            </p:extLst>
          </p:nvPr>
        </p:nvGraphicFramePr>
        <p:xfrm>
          <a:off x="6668170" y="2450441"/>
          <a:ext cx="2018630" cy="576535"/>
        </p:xfrm>
        <a:graphic>
          <a:graphicData uri="http://schemas.openxmlformats.org/drawingml/2006/table">
            <a:tbl>
              <a:tblPr firstRow="1" bandRow="1">
                <a:tableStyleId>{5C22544A-7EE6-4342-B048-85BDC9FD1C3A}</a:tableStyleId>
              </a:tblPr>
              <a:tblGrid>
                <a:gridCol w="636870">
                  <a:extLst>
                    <a:ext uri="{9D8B030D-6E8A-4147-A177-3AD203B41FA5}">
                      <a16:colId xmlns="" xmlns:a16="http://schemas.microsoft.com/office/drawing/2014/main" val="20000"/>
                    </a:ext>
                  </a:extLst>
                </a:gridCol>
                <a:gridCol w="690880">
                  <a:extLst>
                    <a:ext uri="{9D8B030D-6E8A-4147-A177-3AD203B41FA5}">
                      <a16:colId xmlns="" xmlns:a16="http://schemas.microsoft.com/office/drawing/2014/main" val="20001"/>
                    </a:ext>
                  </a:extLst>
                </a:gridCol>
                <a:gridCol w="690880">
                  <a:extLst>
                    <a:ext uri="{9D8B030D-6E8A-4147-A177-3AD203B41FA5}">
                      <a16:colId xmlns="" xmlns:a16="http://schemas.microsoft.com/office/drawing/2014/main" val="20002"/>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間取り</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駅徒歩</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築年数</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2DK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10</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1"/>
                  </a:ext>
                </a:extLst>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4154418291"/>
              </p:ext>
            </p:extLst>
          </p:nvPr>
        </p:nvGraphicFramePr>
        <p:xfrm>
          <a:off x="579282" y="4830201"/>
          <a:ext cx="2820635" cy="1163621"/>
        </p:xfrm>
        <a:graphic>
          <a:graphicData uri="http://schemas.openxmlformats.org/drawingml/2006/table">
            <a:tbl>
              <a:tblPr firstRow="1" bandRow="1">
                <a:tableStyleId>{5C22544A-7EE6-4342-B048-85BDC9FD1C3A}</a:tableStyleId>
              </a:tblPr>
              <a:tblGrid>
                <a:gridCol w="636870">
                  <a:extLst>
                    <a:ext uri="{9D8B030D-6E8A-4147-A177-3AD203B41FA5}">
                      <a16:colId xmlns="" xmlns:a16="http://schemas.microsoft.com/office/drawing/2014/main" val="20000"/>
                    </a:ext>
                  </a:extLst>
                </a:gridCol>
                <a:gridCol w="690880">
                  <a:extLst>
                    <a:ext uri="{9D8B030D-6E8A-4147-A177-3AD203B41FA5}">
                      <a16:colId xmlns="" xmlns:a16="http://schemas.microsoft.com/office/drawing/2014/main" val="20001"/>
                    </a:ext>
                  </a:extLst>
                </a:gridCol>
                <a:gridCol w="690880">
                  <a:extLst>
                    <a:ext uri="{9D8B030D-6E8A-4147-A177-3AD203B41FA5}">
                      <a16:colId xmlns="" xmlns:a16="http://schemas.microsoft.com/office/drawing/2014/main" val="20002"/>
                    </a:ext>
                  </a:extLst>
                </a:gridCol>
                <a:gridCol w="802005">
                  <a:extLst>
                    <a:ext uri="{9D8B030D-6E8A-4147-A177-3AD203B41FA5}">
                      <a16:colId xmlns="" xmlns:a16="http://schemas.microsoft.com/office/drawing/2014/main" val="20003"/>
                    </a:ext>
                  </a:extLst>
                </a:gridCol>
              </a:tblGrid>
              <a:tr h="0">
                <a:tc>
                  <a:txBody>
                    <a:bodyPr/>
                    <a:lstStyle/>
                    <a:p>
                      <a:r>
                        <a:rPr kumimoji="1" lang="ja-JP" altLang="en-US" sz="1200" dirty="0" smtClean="0">
                          <a:latin typeface="Meiryo UI" panose="020B0604030504040204" pitchFamily="50" charset="-128"/>
                          <a:ea typeface="Meiryo UI" panose="020B0604030504040204" pitchFamily="50" charset="-128"/>
                        </a:rPr>
                        <a:t>年齢</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性別</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時刻</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b="1" i="0" dirty="0" smtClean="0">
                          <a:latin typeface="Meiryo UI" panose="020B0604030504040204" pitchFamily="50" charset="-128"/>
                          <a:ea typeface="Meiryo UI" panose="020B0604030504040204" pitchFamily="50" charset="-128"/>
                        </a:rPr>
                        <a:t>購入</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35</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男</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dirty="0" smtClean="0">
                          <a:latin typeface="Meiryo UI" panose="020B0604030504040204" pitchFamily="50" charset="-128"/>
                          <a:ea typeface="Meiryo UI" panose="020B0604030504040204" pitchFamily="50" charset="-128"/>
                        </a:rPr>
                        <a:t>1</a:t>
                      </a:r>
                      <a:r>
                        <a:rPr kumimoji="1" lang="en-US" altLang="ja-JP" sz="1200" dirty="0" smtClean="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b="1" i="0" dirty="0" smtClean="0">
                          <a:latin typeface="Meiryo UI" panose="020B0604030504040204" pitchFamily="50" charset="-128"/>
                          <a:ea typeface="Meiryo UI" panose="020B0604030504040204" pitchFamily="50" charset="-128"/>
                        </a:rPr>
                        <a:t>y</a:t>
                      </a:r>
                      <a:r>
                        <a:rPr kumimoji="1" lang="en-US" altLang="ja-JP" sz="1200" b="1" i="0" dirty="0" err="1" smtClean="0">
                          <a:latin typeface="Meiryo UI" panose="020B0604030504040204" pitchFamily="50" charset="-128"/>
                          <a:ea typeface="Meiryo UI" panose="020B0604030504040204" pitchFamily="50" charset="-128"/>
                        </a:rPr>
                        <a:t>es</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1"/>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24</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男</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dirty="0" smtClean="0">
                          <a:latin typeface="Meiryo UI" panose="020B0604030504040204" pitchFamily="50" charset="-128"/>
                          <a:ea typeface="Meiryo UI" panose="020B0604030504040204" pitchFamily="50" charset="-128"/>
                        </a:rPr>
                        <a:t>9</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b="1" i="0" dirty="0" smtClean="0">
                          <a:latin typeface="Meiryo UI" panose="020B0604030504040204" pitchFamily="50" charset="-128"/>
                          <a:ea typeface="Meiryo UI" panose="020B0604030504040204" pitchFamily="50" charset="-128"/>
                        </a:rPr>
                        <a:t>n</a:t>
                      </a:r>
                      <a:r>
                        <a:rPr kumimoji="1" lang="en-US" altLang="ja-JP" sz="1200" b="1" i="0" dirty="0" smtClean="0">
                          <a:latin typeface="Meiryo UI" panose="020B0604030504040204" pitchFamily="50" charset="-128"/>
                          <a:ea typeface="Meiryo UI" panose="020B0604030504040204" pitchFamily="50" charset="-128"/>
                        </a:rPr>
                        <a:t>o</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2"/>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22</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女</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21</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b="1" i="0" dirty="0" smtClean="0">
                          <a:latin typeface="Meiryo UI" panose="020B0604030504040204" pitchFamily="50" charset="-128"/>
                          <a:ea typeface="Meiryo UI" panose="020B0604030504040204" pitchFamily="50" charset="-128"/>
                        </a:rPr>
                        <a:t>n</a:t>
                      </a:r>
                      <a:r>
                        <a:rPr kumimoji="1" lang="en-US" altLang="ja-JP" sz="1200" b="1" i="0" dirty="0" smtClean="0">
                          <a:latin typeface="Meiryo UI" panose="020B0604030504040204" pitchFamily="50" charset="-128"/>
                          <a:ea typeface="Meiryo UI" panose="020B0604030504040204" pitchFamily="50" charset="-128"/>
                        </a:rPr>
                        <a:t>o</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3"/>
                  </a:ext>
                </a:extLst>
              </a:tr>
            </a:tbl>
          </a:graphicData>
        </a:graphic>
      </p:graphicFrame>
      <p:sp>
        <p:nvSpPr>
          <p:cNvPr id="14" name="右矢印 13"/>
          <p:cNvSpPr/>
          <p:nvPr/>
        </p:nvSpPr>
        <p:spPr>
          <a:xfrm>
            <a:off x="3610819" y="5004594"/>
            <a:ext cx="731728"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学習</a:t>
            </a:r>
            <a:endParaRPr kumimoji="1" lang="ja-JP" altLang="en-US" sz="1400"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4489831" y="5031405"/>
            <a:ext cx="1221693" cy="646331"/>
          </a:xfrm>
          <a:prstGeom prst="rect">
            <a:avLst/>
          </a:prstGeom>
          <a:solidFill>
            <a:schemeClr val="bg1">
              <a:lumMod val="95000"/>
            </a:schemeClr>
          </a:solidFill>
          <a:ln w="38100">
            <a:solidFill>
              <a:schemeClr val="accent1"/>
            </a:solidFill>
          </a:ln>
        </p:spPr>
        <p:txBody>
          <a:bodyPr wrap="square" rtlCol="0">
            <a:spAutoFit/>
          </a:bodyPr>
          <a:lstStyle/>
          <a:p>
            <a:r>
              <a:rPr lang="ja-JP" altLang="en-US" sz="1200" dirty="0" smtClean="0">
                <a:solidFill>
                  <a:schemeClr val="accent1">
                    <a:lumMod val="75000"/>
                  </a:schemeClr>
                </a:solidFill>
                <a:latin typeface="Meiryo UI" panose="020B0604030504040204" pitchFamily="50" charset="-128"/>
                <a:ea typeface="Meiryo UI" panose="020B0604030504040204" pitchFamily="50" charset="-128"/>
              </a:rPr>
              <a:t>購入有無</a:t>
            </a:r>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を求める数式</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モデル</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p>
        </p:txBody>
      </p:sp>
      <p:sp>
        <p:nvSpPr>
          <p:cNvPr id="16" name="右矢印 15"/>
          <p:cNvSpPr/>
          <p:nvPr/>
        </p:nvSpPr>
        <p:spPr>
          <a:xfrm rot="19939302" flipH="1">
            <a:off x="5768020" y="4702532"/>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入力</a:t>
            </a:r>
            <a:endParaRPr kumimoji="1" lang="ja-JP" altLang="en-US" sz="1400" dirty="0">
              <a:latin typeface="Meiryo UI" panose="020B0604030504040204" pitchFamily="50" charset="-128"/>
              <a:ea typeface="Meiryo UI" panose="020B0604030504040204" pitchFamily="50" charset="-128"/>
            </a:endParaRPr>
          </a:p>
        </p:txBody>
      </p:sp>
      <p:sp>
        <p:nvSpPr>
          <p:cNvPr id="17" name="右矢印 16"/>
          <p:cNvSpPr/>
          <p:nvPr/>
        </p:nvSpPr>
        <p:spPr>
          <a:xfrm rot="1317803">
            <a:off x="5841353" y="5414628"/>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予測</a:t>
            </a:r>
            <a:endParaRPr kumimoji="1" lang="ja-JP" altLang="en-US" sz="1400" dirty="0">
              <a:latin typeface="Meiryo UI" panose="020B0604030504040204" pitchFamily="50" charset="-128"/>
              <a:ea typeface="Meiryo UI" panose="020B0604030504040204" pitchFamily="50" charset="-128"/>
            </a:endParaRPr>
          </a:p>
        </p:txBody>
      </p:sp>
      <p:graphicFrame>
        <p:nvGraphicFramePr>
          <p:cNvPr id="18" name="表 17"/>
          <p:cNvGraphicFramePr>
            <a:graphicFrameLocks noGrp="1"/>
          </p:cNvGraphicFramePr>
          <p:nvPr>
            <p:extLst>
              <p:ext uri="{D42A27DB-BD31-4B8C-83A1-F6EECF244321}">
                <p14:modId xmlns:p14="http://schemas.microsoft.com/office/powerpoint/2010/main" val="3041911348"/>
              </p:ext>
            </p:extLst>
          </p:nvPr>
        </p:nvGraphicFramePr>
        <p:xfrm>
          <a:off x="6632099" y="4473672"/>
          <a:ext cx="2018630" cy="576535"/>
        </p:xfrm>
        <a:graphic>
          <a:graphicData uri="http://schemas.openxmlformats.org/drawingml/2006/table">
            <a:tbl>
              <a:tblPr firstRow="1" bandRow="1">
                <a:tableStyleId>{5C22544A-7EE6-4342-B048-85BDC9FD1C3A}</a:tableStyleId>
              </a:tblPr>
              <a:tblGrid>
                <a:gridCol w="636870">
                  <a:extLst>
                    <a:ext uri="{9D8B030D-6E8A-4147-A177-3AD203B41FA5}">
                      <a16:colId xmlns="" xmlns:a16="http://schemas.microsoft.com/office/drawing/2014/main" val="20000"/>
                    </a:ext>
                  </a:extLst>
                </a:gridCol>
                <a:gridCol w="690880">
                  <a:extLst>
                    <a:ext uri="{9D8B030D-6E8A-4147-A177-3AD203B41FA5}">
                      <a16:colId xmlns="" xmlns:a16="http://schemas.microsoft.com/office/drawing/2014/main" val="20001"/>
                    </a:ext>
                  </a:extLst>
                </a:gridCol>
                <a:gridCol w="690880">
                  <a:extLst>
                    <a:ext uri="{9D8B030D-6E8A-4147-A177-3AD203B41FA5}">
                      <a16:colId xmlns="" xmlns:a16="http://schemas.microsoft.com/office/drawing/2014/main" val="20002"/>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年齢</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性別</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時刻</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男</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10</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1"/>
                  </a:ext>
                </a:extLst>
              </a:tr>
            </a:tbl>
          </a:graphicData>
        </a:graphic>
      </p:graphicFrame>
      <p:graphicFrame>
        <p:nvGraphicFramePr>
          <p:cNvPr id="19" name="表 18"/>
          <p:cNvGraphicFramePr>
            <a:graphicFrameLocks noGrp="1"/>
          </p:cNvGraphicFramePr>
          <p:nvPr>
            <p:extLst>
              <p:ext uri="{D42A27DB-BD31-4B8C-83A1-F6EECF244321}">
                <p14:modId xmlns:p14="http://schemas.microsoft.com/office/powerpoint/2010/main" val="465517188"/>
              </p:ext>
            </p:extLst>
          </p:nvPr>
        </p:nvGraphicFramePr>
        <p:xfrm>
          <a:off x="6668170" y="5531258"/>
          <a:ext cx="948782" cy="576535"/>
        </p:xfrm>
        <a:graphic>
          <a:graphicData uri="http://schemas.openxmlformats.org/drawingml/2006/table">
            <a:tbl>
              <a:tblPr firstRow="1" bandRow="1">
                <a:tableStyleId>{5C22544A-7EE6-4342-B048-85BDC9FD1C3A}</a:tableStyleId>
              </a:tblPr>
              <a:tblGrid>
                <a:gridCol w="948782">
                  <a:extLst>
                    <a:ext uri="{9D8B030D-6E8A-4147-A177-3AD203B41FA5}">
                      <a16:colId xmlns="" xmlns:a16="http://schemas.microsoft.com/office/drawing/2014/main" val="20000"/>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購入</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0"/>
                  </a:ext>
                </a:extLst>
              </a:tr>
              <a:tr h="302215">
                <a:tc>
                  <a:txBody>
                    <a:bodyPr/>
                    <a:lstStyle/>
                    <a:p>
                      <a:r>
                        <a:rPr kumimoji="1" lang="en-US" altLang="ja-JP" sz="1200" b="1" dirty="0" smtClean="0">
                          <a:latin typeface="Meiryo UI" panose="020B0604030504040204" pitchFamily="50" charset="-128"/>
                          <a:ea typeface="Meiryo UI" panose="020B0604030504040204" pitchFamily="50" charset="-128"/>
                        </a:rPr>
                        <a:t>yes</a:t>
                      </a:r>
                      <a:endParaRPr kumimoji="1" lang="ja-JP" altLang="en-US" sz="1200" b="1" dirty="0">
                        <a:latin typeface="Meiryo UI" panose="020B0604030504040204" pitchFamily="50" charset="-128"/>
                        <a:ea typeface="Meiryo UI" panose="020B0604030504040204" pitchFamily="50" charset="-128"/>
                      </a:endParaRPr>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916549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教師なし学習</a:t>
            </a:r>
            <a:endParaRPr kumimoji="1" lang="en-US" altLang="ja-JP" dirty="0">
              <a:latin typeface="+mn-ea"/>
            </a:endParaRPr>
          </a:p>
          <a:p>
            <a:pPr marL="0" indent="0">
              <a:buNone/>
            </a:pPr>
            <a:endParaRPr lang="en-US" altLang="ja-JP" dirty="0" smtClean="0">
              <a:latin typeface="+mn-ea"/>
            </a:endParaRPr>
          </a:p>
          <a:p>
            <a:pPr marL="0" indent="0">
              <a:buNone/>
            </a:pPr>
            <a:r>
              <a:rPr lang="en-US" altLang="ja-JP" sz="2200" dirty="0" smtClean="0">
                <a:latin typeface="+mn-ea"/>
              </a:rPr>
              <a:t>■</a:t>
            </a:r>
            <a:r>
              <a:rPr lang="ja-JP" altLang="en-US" sz="2200" dirty="0" smtClean="0">
                <a:latin typeface="+mn-ea"/>
              </a:rPr>
              <a:t>：</a:t>
            </a:r>
            <a:r>
              <a:rPr lang="ja-JP" altLang="en-US" sz="2400" dirty="0">
                <a:latin typeface="+mn-ea"/>
              </a:rPr>
              <a:t>正解がないデータから自動的に構造や法則を算出させる</a:t>
            </a:r>
            <a:r>
              <a:rPr lang="ja-JP" altLang="en-US" sz="2400" dirty="0" smtClean="0">
                <a:latin typeface="+mn-ea"/>
              </a:rPr>
              <a:t>方法</a:t>
            </a:r>
            <a:endParaRPr lang="en-US" altLang="ja-JP" sz="2400" dirty="0">
              <a:latin typeface="+mn-ea"/>
            </a:endParaRPr>
          </a:p>
          <a:p>
            <a:pPr marL="0" indent="0">
              <a:buNone/>
            </a:pPr>
            <a:endParaRPr lang="en-US" altLang="ja-JP" sz="2400" dirty="0" smtClean="0">
              <a:latin typeface="+mn-ea"/>
            </a:endParaRPr>
          </a:p>
          <a:p>
            <a:pPr marL="0" indent="0">
              <a:buNone/>
            </a:pPr>
            <a:r>
              <a:rPr lang="en-US" altLang="ja-JP" sz="2200" dirty="0" smtClean="0">
                <a:latin typeface="+mn-ea"/>
              </a:rPr>
              <a:t>∟</a:t>
            </a:r>
            <a:r>
              <a:rPr lang="ja-JP" altLang="en-US" sz="2200" dirty="0" smtClean="0">
                <a:latin typeface="+mn-ea"/>
              </a:rPr>
              <a:t>クラスタリング：データを入力するとそのデータのグルーピング結果を返す方法</a:t>
            </a:r>
            <a:endParaRPr lang="en-US" altLang="ja-JP" sz="2200" dirty="0">
              <a:latin typeface="+mn-ea"/>
            </a:endParaRPr>
          </a:p>
          <a:p>
            <a:pPr marL="0" indent="0">
              <a:buNone/>
            </a:pPr>
            <a:endParaRPr lang="ja-JP" altLang="en-US" sz="2200" dirty="0" smtClean="0"/>
          </a:p>
        </p:txBody>
      </p:sp>
      <p:pic>
        <p:nvPicPr>
          <p:cNvPr id="6" name="図 5" descr="clusterin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01" y="3618923"/>
            <a:ext cx="3810000" cy="1905000"/>
          </a:xfrm>
          <a:prstGeom prst="rect">
            <a:avLst/>
          </a:prstGeom>
        </p:spPr>
      </p:pic>
    </p:spTree>
    <p:extLst>
      <p:ext uri="{BB962C8B-B14F-4D97-AF65-F5344CB8AC3E}">
        <p14:creationId xmlns:p14="http://schemas.microsoft.com/office/powerpoint/2010/main" val="1133501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唐揚げとトイプードルをクラスタリングすると</a:t>
            </a:r>
            <a:r>
              <a:rPr lang="en-US" altLang="ja-JP" sz="2200" dirty="0" smtClean="0">
                <a:latin typeface="+mn-ea"/>
              </a:rPr>
              <a:t>‥</a:t>
            </a:r>
          </a:p>
        </p:txBody>
      </p:sp>
      <p:pic>
        <p:nvPicPr>
          <p:cNvPr id="4" name="図 3" descr="aae0d676c4f05b4e52790ab636737346c3df7067.400x0.n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356" y="1491636"/>
            <a:ext cx="1231490" cy="1231490"/>
          </a:xfrm>
          <a:prstGeom prst="rect">
            <a:avLst/>
          </a:prstGeom>
        </p:spPr>
      </p:pic>
      <p:pic>
        <p:nvPicPr>
          <p:cNvPr id="6" name="図 5"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0846" y="2391293"/>
            <a:ext cx="1241797" cy="1231489"/>
          </a:xfrm>
          <a:prstGeom prst="rect">
            <a:avLst/>
          </a:prstGeom>
        </p:spPr>
      </p:pic>
      <p:pic>
        <p:nvPicPr>
          <p:cNvPr id="7" name="図 6" descr="S20071125021003A_000.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2336" y="1491635"/>
            <a:ext cx="1231490" cy="1231490"/>
          </a:xfrm>
          <a:prstGeom prst="rect">
            <a:avLst/>
          </a:prstGeom>
        </p:spPr>
      </p:pic>
      <p:pic>
        <p:nvPicPr>
          <p:cNvPr id="8" name="図 7" descr="3a960fd58160de2fc077a27777564ae5-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9356" y="2418678"/>
            <a:ext cx="1204104" cy="1204104"/>
          </a:xfrm>
          <a:prstGeom prst="rect">
            <a:avLst/>
          </a:prstGeom>
        </p:spPr>
      </p:pic>
      <p:pic>
        <p:nvPicPr>
          <p:cNvPr id="9" name="図 8" descr="download-30.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3167" y="2504810"/>
            <a:ext cx="1260659" cy="1117972"/>
          </a:xfrm>
          <a:prstGeom prst="rect">
            <a:avLst/>
          </a:prstGeom>
        </p:spPr>
      </p:pic>
      <p:pic>
        <p:nvPicPr>
          <p:cNvPr id="10" name="図 9" descr="image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6891" y="1491635"/>
            <a:ext cx="1132653" cy="1013175"/>
          </a:xfrm>
          <a:prstGeom prst="rect">
            <a:avLst/>
          </a:prstGeom>
        </p:spPr>
      </p:pic>
      <p:sp>
        <p:nvSpPr>
          <p:cNvPr id="13" name="下矢印 12"/>
          <p:cNvSpPr/>
          <p:nvPr/>
        </p:nvSpPr>
        <p:spPr>
          <a:xfrm>
            <a:off x="4054113" y="3622782"/>
            <a:ext cx="822960" cy="822960"/>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ja-JP" altLang="en-US" dirty="0"/>
          </a:p>
        </p:txBody>
      </p:sp>
      <p:pic>
        <p:nvPicPr>
          <p:cNvPr id="15" name="図 14" descr="3a960fd58160de2fc077a27777564ae5-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792" y="4734375"/>
            <a:ext cx="1204104" cy="1204104"/>
          </a:xfrm>
          <a:prstGeom prst="rect">
            <a:avLst/>
          </a:prstGeom>
        </p:spPr>
      </p:pic>
      <p:pic>
        <p:nvPicPr>
          <p:cNvPr id="16" name="図 15" descr="download-30.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8896" y="4734375"/>
            <a:ext cx="1190460" cy="1222874"/>
          </a:xfrm>
          <a:prstGeom prst="rect">
            <a:avLst/>
          </a:prstGeom>
        </p:spPr>
      </p:pic>
      <p:pic>
        <p:nvPicPr>
          <p:cNvPr id="17" name="図 16" descr="image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79356" y="4734375"/>
            <a:ext cx="1346097" cy="1204104"/>
          </a:xfrm>
          <a:prstGeom prst="rect">
            <a:avLst/>
          </a:prstGeom>
        </p:spPr>
      </p:pic>
      <p:pic>
        <p:nvPicPr>
          <p:cNvPr id="18" name="図 17" descr="aae0d676c4f05b4e52790ab636737346c3df7067.400x0.n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332" y="4706989"/>
            <a:ext cx="1231490" cy="1231490"/>
          </a:xfrm>
          <a:prstGeom prst="rect">
            <a:avLst/>
          </a:prstGeom>
        </p:spPr>
      </p:pic>
      <p:pic>
        <p:nvPicPr>
          <p:cNvPr id="19" name="図 18" descr="S20071125021003A_000.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1822" y="4706989"/>
            <a:ext cx="1231490" cy="1231490"/>
          </a:xfrm>
          <a:prstGeom prst="rect">
            <a:avLst/>
          </a:prstGeom>
        </p:spPr>
      </p:pic>
      <p:pic>
        <p:nvPicPr>
          <p:cNvPr id="20" name="図 19"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312" y="4706989"/>
            <a:ext cx="1241797" cy="1231489"/>
          </a:xfrm>
          <a:prstGeom prst="rect">
            <a:avLst/>
          </a:prstGeom>
        </p:spPr>
      </p:pic>
    </p:spTree>
    <p:extLst>
      <p:ext uri="{BB962C8B-B14F-4D97-AF65-F5344CB8AC3E}">
        <p14:creationId xmlns:p14="http://schemas.microsoft.com/office/powerpoint/2010/main" val="574054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強化学習</a:t>
            </a:r>
            <a:endParaRPr lang="en-US" altLang="ja-JP" dirty="0" smtClean="0">
              <a:latin typeface="+mn-ea"/>
            </a:endParaRPr>
          </a:p>
          <a:p>
            <a:pPr marL="0" indent="0">
              <a:buNone/>
            </a:pPr>
            <a:r>
              <a:rPr lang="en-US" altLang="ja-JP" sz="2200" dirty="0" smtClean="0">
                <a:latin typeface="+mn-ea"/>
              </a:rPr>
              <a:t>■</a:t>
            </a:r>
            <a:r>
              <a:rPr lang="ja-JP" altLang="en-US" sz="2200" dirty="0" smtClean="0">
                <a:latin typeface="+mn-ea"/>
              </a:rPr>
              <a:t>：</a:t>
            </a:r>
            <a:r>
              <a:rPr lang="ja-JP" altLang="en-US" sz="2200" dirty="0">
                <a:latin typeface="+mn-ea"/>
              </a:rPr>
              <a:t>ある環境における価値が最大になるような行動を学習</a:t>
            </a:r>
            <a:r>
              <a:rPr lang="ja-JP" altLang="en-US" sz="2200" dirty="0" smtClean="0">
                <a:latin typeface="+mn-ea"/>
              </a:rPr>
              <a:t>する</a:t>
            </a:r>
            <a:endParaRPr lang="en-US" altLang="ja-JP" sz="2200" dirty="0" smtClean="0">
              <a:latin typeface="+mn-ea"/>
            </a:endParaRPr>
          </a:p>
          <a:p>
            <a:pPr marL="0" indent="0">
              <a:buNone/>
            </a:pPr>
            <a:endParaRPr lang="en-US" altLang="ja-JP" sz="2200" dirty="0" smtClean="0">
              <a:latin typeface="+mn-ea"/>
            </a:endParaRPr>
          </a:p>
          <a:p>
            <a:pPr marL="0" indent="0">
              <a:buNone/>
            </a:pPr>
            <a:r>
              <a:rPr lang="en-US" altLang="ja-JP" sz="2200" dirty="0" smtClean="0">
                <a:latin typeface="+mn-ea"/>
              </a:rPr>
              <a:t>→</a:t>
            </a:r>
            <a:r>
              <a:rPr lang="ja-JP" altLang="en-US" sz="2200" dirty="0">
                <a:latin typeface="+mn-ea"/>
              </a:rPr>
              <a:t>良い結果</a:t>
            </a:r>
            <a:r>
              <a:rPr lang="ja-JP" altLang="en-US" sz="2200" dirty="0" smtClean="0">
                <a:latin typeface="+mn-ea"/>
              </a:rPr>
              <a:t>なら報酬、</a:t>
            </a:r>
            <a:r>
              <a:rPr lang="ja-JP" altLang="en-US" sz="2200" dirty="0">
                <a:latin typeface="+mn-ea"/>
              </a:rPr>
              <a:t>悪い結果ならペナルティを</a:t>
            </a:r>
            <a:r>
              <a:rPr lang="ja-JP" altLang="en-US" sz="2200" dirty="0" smtClean="0">
                <a:latin typeface="+mn-ea"/>
              </a:rPr>
              <a:t>与える</a:t>
            </a:r>
          </a:p>
          <a:p>
            <a:pPr marL="0" indent="0">
              <a:buNone/>
            </a:pPr>
            <a:r>
              <a:rPr lang="en-US" altLang="ja-JP" sz="2200" dirty="0" smtClean="0">
                <a:latin typeface="+mn-ea"/>
              </a:rPr>
              <a:t>※</a:t>
            </a:r>
            <a:r>
              <a:rPr lang="ja-JP" altLang="en-US" sz="2200" dirty="0" smtClean="0">
                <a:latin typeface="+mn-ea"/>
              </a:rPr>
              <a:t>目先の報酬だけではなく、目標を目指してモデルを学習する。</a:t>
            </a:r>
            <a:endParaRPr lang="en-US" altLang="ja-JP" sz="2200" dirty="0" smtClean="0">
              <a:latin typeface="+mn-ea"/>
            </a:endParaRPr>
          </a:p>
          <a:p>
            <a:pPr marL="0" indent="0">
              <a:buNone/>
            </a:pPr>
            <a:endParaRPr lang="en-US" altLang="ja-JP" sz="2200" dirty="0" smtClean="0">
              <a:latin typeface="+mn-ea"/>
            </a:endParaRPr>
          </a:p>
          <a:p>
            <a:pPr marL="0" indent="0">
              <a:buNone/>
            </a:pPr>
            <a:r>
              <a:rPr lang="ja-JP" altLang="en-US" sz="2200" dirty="0" smtClean="0">
                <a:latin typeface="+mn-ea"/>
              </a:rPr>
              <a:t>将棋で言えば一手先の駒の取り合いではなく、最終的に勝てるか</a:t>
            </a:r>
            <a:endParaRPr lang="en-US" altLang="ja-JP" sz="2200" dirty="0" smtClean="0">
              <a:latin typeface="+mn-ea"/>
            </a:endParaRPr>
          </a:p>
          <a:p>
            <a:pPr marL="0" indent="0">
              <a:buNone/>
            </a:pPr>
            <a:endParaRPr lang="en-US" altLang="ja-JP" sz="2200" dirty="0"/>
          </a:p>
        </p:txBody>
      </p:sp>
      <p:pic>
        <p:nvPicPr>
          <p:cNvPr id="6" name="図 5" descr="56794142c1eb06695054ad63e55fe1e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27" y="3717330"/>
            <a:ext cx="2428875" cy="2657475"/>
          </a:xfrm>
          <a:prstGeom prst="rect">
            <a:avLst/>
          </a:prstGeom>
        </p:spPr>
      </p:pic>
      <p:sp>
        <p:nvSpPr>
          <p:cNvPr id="7" name="テキスト ボックス 6"/>
          <p:cNvSpPr txBox="1"/>
          <p:nvPr/>
        </p:nvSpPr>
        <p:spPr>
          <a:xfrm>
            <a:off x="3506437" y="3755323"/>
            <a:ext cx="4293314" cy="646331"/>
          </a:xfrm>
          <a:prstGeom prst="rect">
            <a:avLst/>
          </a:prstGeom>
          <a:noFill/>
        </p:spPr>
        <p:txBody>
          <a:bodyPr wrap="square" rtlCol="0">
            <a:spAutoFit/>
          </a:bodyPr>
          <a:lstStyle/>
          <a:p>
            <a:r>
              <a:rPr lang="ja-JP" altLang="en-US" dirty="0" smtClean="0">
                <a:latin typeface="+mn-ea"/>
              </a:rPr>
              <a:t>王手になるまでどのように打てば良いかを</a:t>
            </a:r>
            <a:endParaRPr lang="en-US" altLang="ja-JP" dirty="0" smtClean="0">
              <a:latin typeface="+mn-ea"/>
            </a:endParaRPr>
          </a:p>
          <a:p>
            <a:r>
              <a:rPr kumimoji="1" lang="ja-JP" altLang="en-US" dirty="0" smtClean="0">
                <a:latin typeface="+mn-ea"/>
              </a:rPr>
              <a:t>トライアンドエラーで何度も学習する。</a:t>
            </a:r>
            <a:endParaRPr kumimoji="1" lang="en-US" altLang="ja-JP" dirty="0" smtClean="0">
              <a:latin typeface="+mn-ea"/>
            </a:endParaRPr>
          </a:p>
        </p:txBody>
      </p:sp>
    </p:spTree>
    <p:extLst>
      <p:ext uri="{BB962C8B-B14F-4D97-AF65-F5344CB8AC3E}">
        <p14:creationId xmlns:p14="http://schemas.microsoft.com/office/powerpoint/2010/main" val="2907344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の学習方法の分類</a:t>
            </a:r>
            <a:endParaRPr lang="en-US" altLang="ja-JP" dirty="0" smtClean="0">
              <a:latin typeface="+mn-ea"/>
            </a:endParaRPr>
          </a:p>
        </p:txBody>
      </p:sp>
      <p:pic>
        <p:nvPicPr>
          <p:cNvPr id="4" name="図 3" descr="68747470733a2f2f71696974612d696d6167652d73746f72652e73332e616d617a6f6e6177732e636f6d2f302f3130353333352f30333233343937632d653364382d346437652d636438392d6262613338313035323064362e706e6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9144000" cy="4312296"/>
          </a:xfrm>
          <a:prstGeom prst="rect">
            <a:avLst/>
          </a:prstGeom>
        </p:spPr>
      </p:pic>
      <p:sp>
        <p:nvSpPr>
          <p:cNvPr id="5" name="正方形/長方形 4"/>
          <p:cNvSpPr/>
          <p:nvPr/>
        </p:nvSpPr>
        <p:spPr>
          <a:xfrm>
            <a:off x="3000777" y="3760631"/>
            <a:ext cx="3657601" cy="1184856"/>
          </a:xfrm>
          <a:prstGeom prst="rect">
            <a:avLst/>
          </a:prstGeom>
          <a:solidFill>
            <a:schemeClr val="bg1">
              <a:lumMod val="65000"/>
              <a:alpha val="0"/>
            </a:schemeClr>
          </a:solidFill>
          <a:ln w="53975" cmpd="sng">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6" name="角丸四角形吹き出し 5">
            <a:extLst>
              <a:ext uri="{FF2B5EF4-FFF2-40B4-BE49-F238E27FC236}">
                <a16:creationId xmlns="" xmlns:a16="http://schemas.microsoft.com/office/drawing/2014/main" id="{BAB9CF2A-796D-FD40-9970-A895991B7752}"/>
              </a:ext>
            </a:extLst>
          </p:cNvPr>
          <p:cNvSpPr/>
          <p:nvPr/>
        </p:nvSpPr>
        <p:spPr>
          <a:xfrm>
            <a:off x="592372" y="4809865"/>
            <a:ext cx="1728192" cy="1154884"/>
          </a:xfrm>
          <a:prstGeom prst="wedgeRoundRectCallout">
            <a:avLst>
              <a:gd name="adj1" fmla="val -36180"/>
              <a:gd name="adj2" fmla="val -117661"/>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人の手で</a:t>
            </a:r>
            <a:endParaRPr kumimoji="1" lang="en-US" altLang="ja-JP" b="1" dirty="0">
              <a:solidFill>
                <a:schemeClr val="bg1"/>
              </a:solidFill>
            </a:endParaRPr>
          </a:p>
          <a:p>
            <a:pPr algn="ctr"/>
            <a:r>
              <a:rPr kumimoji="1" lang="ja-JP" altLang="en-US" b="1" dirty="0">
                <a:solidFill>
                  <a:schemeClr val="bg1"/>
                </a:solidFill>
              </a:rPr>
              <a:t>ルールを記述</a:t>
            </a:r>
          </a:p>
        </p:txBody>
      </p:sp>
      <p:sp>
        <p:nvSpPr>
          <p:cNvPr id="7" name="角丸四角形吹き出し 6">
            <a:extLst>
              <a:ext uri="{FF2B5EF4-FFF2-40B4-BE49-F238E27FC236}">
                <a16:creationId xmlns="" xmlns:a16="http://schemas.microsoft.com/office/drawing/2014/main" id="{9F4D9D4C-E8FC-164A-B11F-90CB03C43513}"/>
              </a:ext>
            </a:extLst>
          </p:cNvPr>
          <p:cNvSpPr/>
          <p:nvPr/>
        </p:nvSpPr>
        <p:spPr>
          <a:xfrm>
            <a:off x="5861091" y="692558"/>
            <a:ext cx="1728192" cy="1154884"/>
          </a:xfrm>
          <a:prstGeom prst="wedgeRoundRectCallout">
            <a:avLst>
              <a:gd name="adj1" fmla="val 67191"/>
              <a:gd name="adj2" fmla="val 70623"/>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入力した</a:t>
            </a:r>
            <a:endParaRPr kumimoji="1" lang="en-US" altLang="ja-JP" b="1" dirty="0">
              <a:solidFill>
                <a:schemeClr val="bg1"/>
              </a:solidFill>
            </a:endParaRPr>
          </a:p>
          <a:p>
            <a:pPr algn="ctr"/>
            <a:r>
              <a:rPr kumimoji="1" lang="ja-JP" altLang="en-US" b="1" dirty="0">
                <a:solidFill>
                  <a:schemeClr val="bg1"/>
                </a:solidFill>
              </a:rPr>
              <a:t>データから</a:t>
            </a:r>
            <a:endParaRPr kumimoji="1" lang="en-US" altLang="ja-JP" b="1" dirty="0">
              <a:solidFill>
                <a:schemeClr val="bg1"/>
              </a:solidFill>
            </a:endParaRPr>
          </a:p>
          <a:p>
            <a:pPr algn="ctr"/>
            <a:r>
              <a:rPr kumimoji="1" lang="ja-JP" altLang="en-US" b="1" dirty="0">
                <a:solidFill>
                  <a:schemeClr val="bg1"/>
                </a:solidFill>
              </a:rPr>
              <a:t>ルールを作成</a:t>
            </a:r>
          </a:p>
        </p:txBody>
      </p:sp>
    </p:spTree>
    <p:extLst>
      <p:ext uri="{BB962C8B-B14F-4D97-AF65-F5344CB8AC3E}">
        <p14:creationId xmlns:p14="http://schemas.microsoft.com/office/powerpoint/2010/main" val="3288206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6484366"/>
          </a:xfrm>
        </p:spPr>
        <p:txBody>
          <a:bodyPr>
            <a:normAutofit/>
          </a:bodyPr>
          <a:lstStyle/>
          <a:p>
            <a:pPr marL="0" indent="0">
              <a:buNone/>
            </a:pPr>
            <a:r>
              <a:rPr lang="ja-JP" altLang="en-US" dirty="0" smtClean="0">
                <a:latin typeface="+mn-ea"/>
              </a:rPr>
              <a:t>ディープラーニングについて</a:t>
            </a:r>
            <a:endParaRPr lang="en-US" altLang="ja-JP" dirty="0">
              <a:latin typeface="+mn-ea"/>
            </a:endParaRPr>
          </a:p>
          <a:p>
            <a:pPr marL="0" indent="0">
              <a:buNone/>
            </a:pPr>
            <a:r>
              <a:rPr lang="ja-JP" altLang="en-US" sz="2100" dirty="0" smtClean="0">
                <a:latin typeface="+mn-ea"/>
              </a:rPr>
              <a:t>人工知能におけるディープラーニングの立ち位置</a:t>
            </a:r>
            <a:endParaRPr lang="en-US" altLang="ja-JP" sz="2100" dirty="0" smtClean="0">
              <a:latin typeface="+mn-ea"/>
            </a:endParaRPr>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200" dirty="0" smtClean="0">
              <a:latin typeface="+mn-ea"/>
            </a:endParaRPr>
          </a:p>
          <a:p>
            <a:pPr marL="0" indent="0">
              <a:buNone/>
            </a:pPr>
            <a:r>
              <a:rPr lang="ja-JP" altLang="en-US" sz="2200" dirty="0" smtClean="0">
                <a:latin typeface="+mn-ea"/>
              </a:rPr>
              <a:t>機械学習の要素技術の１つという位置付け</a:t>
            </a:r>
            <a:endParaRPr lang="en-US" altLang="ja-JP" sz="2200" dirty="0">
              <a:latin typeface="+mn-ea"/>
            </a:endParaRPr>
          </a:p>
          <a:p>
            <a:pPr marL="0" indent="0">
              <a:buNone/>
            </a:pPr>
            <a:endParaRPr lang="en-US" altLang="ja-JP" sz="2400" dirty="0"/>
          </a:p>
        </p:txBody>
      </p:sp>
      <p:pic>
        <p:nvPicPr>
          <p:cNvPr id="6" name="図 5" descr="ML.jpg"/>
          <p:cNvPicPr>
            <a:picLocks noChangeAspect="1"/>
          </p:cNvPicPr>
          <p:nvPr/>
        </p:nvPicPr>
        <p:blipFill rotWithShape="1">
          <a:blip r:embed="rId3">
            <a:extLst>
              <a:ext uri="{28A0092B-C50C-407E-A947-70E740481C1C}">
                <a14:useLocalDpi xmlns:a14="http://schemas.microsoft.com/office/drawing/2010/main" val="0"/>
              </a:ext>
            </a:extLst>
          </a:blip>
          <a:srcRect l="22377" t="11454" r="18364"/>
          <a:stretch/>
        </p:blipFill>
        <p:spPr>
          <a:xfrm>
            <a:off x="1382888" y="1436406"/>
            <a:ext cx="5418667" cy="4548646"/>
          </a:xfrm>
          <a:prstGeom prst="rect">
            <a:avLst/>
          </a:prstGeom>
        </p:spPr>
      </p:pic>
      <p:cxnSp>
        <p:nvCxnSpPr>
          <p:cNvPr id="9" name="直線矢印コネクタ 8"/>
          <p:cNvCxnSpPr/>
          <p:nvPr/>
        </p:nvCxnSpPr>
        <p:spPr>
          <a:xfrm flipV="1">
            <a:off x="1242642" y="4355804"/>
            <a:ext cx="1529405" cy="1629248"/>
          </a:xfrm>
          <a:prstGeom prst="straightConnector1">
            <a:avLst/>
          </a:prstGeom>
          <a:ln w="66675">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497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ニューラルネットワーク</a:t>
            </a:r>
            <a:endParaRPr lang="en-US" altLang="ja-JP" dirty="0">
              <a:latin typeface="+mn-ea"/>
            </a:endParaRPr>
          </a:p>
          <a:p>
            <a:pPr marL="0" indent="0">
              <a:buNone/>
            </a:pPr>
            <a:endParaRPr lang="en-US" altLang="ja-JP" sz="2100" dirty="0" smtClean="0">
              <a:latin typeface="+mn-ea"/>
            </a:endParaRPr>
          </a:p>
          <a:p>
            <a:pPr marL="0" indent="0">
              <a:buNone/>
            </a:pPr>
            <a:endParaRPr lang="en-US" altLang="ja-JP" sz="2100" dirty="0">
              <a:latin typeface="+mn-ea"/>
            </a:endParaRPr>
          </a:p>
          <a:p>
            <a:pPr marL="0" indent="0">
              <a:buNone/>
            </a:pPr>
            <a:r>
              <a:rPr lang="ja-JP" altLang="en-US" sz="2100" dirty="0" smtClean="0">
                <a:latin typeface="+mn-ea"/>
              </a:rPr>
              <a:t>人間の脳の働きを模倣する数理モデル</a:t>
            </a:r>
            <a:endParaRPr lang="en-US" altLang="ja-JP" sz="2100" dirty="0" smtClean="0">
              <a:latin typeface="+mn-ea"/>
            </a:endParaRPr>
          </a:p>
          <a:p>
            <a:pPr marL="0" indent="0">
              <a:buNone/>
            </a:pPr>
            <a:endParaRPr lang="en-US" altLang="ja-JP" sz="2100" dirty="0" smtClean="0">
              <a:latin typeface="+mn-ea"/>
            </a:endParaRPr>
          </a:p>
          <a:p>
            <a:pPr marL="0" indent="0">
              <a:buNone/>
            </a:pPr>
            <a:r>
              <a:rPr lang="ja-JP" altLang="en-US" sz="2100" dirty="0" smtClean="0">
                <a:latin typeface="+mn-ea"/>
              </a:rPr>
              <a:t>このニューロンは，他のニューロンから信号を受け取ったり，信号を受け渡したりすることによって，情報を処理する。</a:t>
            </a:r>
            <a:endParaRPr lang="en-US" altLang="ja-JP" sz="2100" dirty="0" smtClean="0">
              <a:latin typeface="+mn-ea"/>
            </a:endParaRPr>
          </a:p>
          <a:p>
            <a:pPr marL="0" indent="0">
              <a:buNone/>
            </a:pPr>
            <a:endParaRPr lang="en-US" altLang="ja-JP" sz="2100" dirty="0" smtClean="0">
              <a:latin typeface="+mn-ea"/>
            </a:endParaRPr>
          </a:p>
          <a:p>
            <a:pPr marL="0" indent="0">
              <a:buNone/>
            </a:pPr>
            <a:r>
              <a:rPr lang="ja-JP" altLang="en-US" sz="2100" dirty="0" smtClean="0">
                <a:latin typeface="+mn-ea"/>
              </a:rPr>
              <a:t>つまり，この仕組みをコンピュータで再現すれば，</a:t>
            </a:r>
            <a:endParaRPr lang="en-US" altLang="ja-JP" sz="2100" dirty="0" smtClean="0">
              <a:latin typeface="+mn-ea"/>
            </a:endParaRPr>
          </a:p>
          <a:p>
            <a:pPr marL="0" indent="0">
              <a:buNone/>
            </a:pPr>
            <a:r>
              <a:rPr lang="ja-JP" altLang="en-US" sz="2100" dirty="0" smtClean="0">
                <a:latin typeface="+mn-ea"/>
              </a:rPr>
              <a:t>人間の脳と同じ能力をコンピュータがもてるのでは！？</a:t>
            </a:r>
            <a:endParaRPr lang="en-US" altLang="ja-JP" sz="2100" dirty="0" smtClean="0">
              <a:latin typeface="+mn-ea"/>
            </a:endParaRPr>
          </a:p>
          <a:p>
            <a:pPr marL="0" indent="0">
              <a:buNone/>
            </a:pPr>
            <a:endParaRPr lang="en-US" altLang="ja-JP" sz="2400" dirty="0"/>
          </a:p>
        </p:txBody>
      </p:sp>
      <p:pic>
        <p:nvPicPr>
          <p:cNvPr id="5" name="図 4" descr="7364a57e024fe580ea9717de1cc578e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173" y="4141112"/>
            <a:ext cx="6123305" cy="2016411"/>
          </a:xfrm>
          <a:prstGeom prst="rect">
            <a:avLst/>
          </a:prstGeom>
        </p:spPr>
      </p:pic>
    </p:spTree>
    <p:extLst>
      <p:ext uri="{BB962C8B-B14F-4D97-AF65-F5344CB8AC3E}">
        <p14:creationId xmlns:p14="http://schemas.microsoft.com/office/powerpoint/2010/main" val="3971180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6407339"/>
          </a:xfrm>
        </p:spPr>
        <p:txBody>
          <a:bodyPr/>
          <a:lstStyle/>
          <a:p>
            <a:pPr marL="0" indent="0">
              <a:buNone/>
            </a:pPr>
            <a:r>
              <a:rPr lang="ja-JP" altLang="en-US" dirty="0" smtClean="0">
                <a:latin typeface="+mn-ea"/>
              </a:rPr>
              <a:t>ニューロンのネットワーク化</a:t>
            </a:r>
            <a:endParaRPr lang="en-US" altLang="ja-JP" dirty="0">
              <a:latin typeface="+mn-ea"/>
            </a:endParaRPr>
          </a:p>
          <a:p>
            <a:pPr marL="0" indent="0">
              <a:buNone/>
            </a:pPr>
            <a:endParaRPr lang="en-US" altLang="ja-JP" sz="2100" dirty="0" smtClean="0">
              <a:latin typeface="+mn-ea"/>
            </a:endParaRPr>
          </a:p>
          <a:p>
            <a:pPr marL="0" indent="0">
              <a:buNone/>
            </a:pPr>
            <a:endParaRPr lang="en-US" altLang="ja-JP" sz="2100" dirty="0">
              <a:latin typeface="+mn-ea"/>
            </a:endParaRPr>
          </a:p>
          <a:p>
            <a:pPr marL="0" indent="0">
              <a:buNone/>
            </a:pPr>
            <a:r>
              <a:rPr lang="ja-JP" altLang="en-US" sz="2100" dirty="0" smtClean="0">
                <a:latin typeface="+mn-ea"/>
              </a:rPr>
              <a:t>ニューロンを複数接続し、ネットワーク化する。</a:t>
            </a:r>
            <a:endParaRPr lang="en-US" altLang="ja-JP" sz="2100" dirty="0" smtClean="0">
              <a:latin typeface="+mn-ea"/>
            </a:endParaRPr>
          </a:p>
          <a:p>
            <a:pPr marL="0" indent="0">
              <a:buNone/>
            </a:pPr>
            <a:r>
              <a:rPr lang="ja-JP" altLang="en-US" sz="2100" dirty="0" smtClean="0">
                <a:latin typeface="+mn-ea"/>
              </a:rPr>
              <a:t>ニューロンを以下のような層状に並べる。</a:t>
            </a:r>
            <a:endParaRPr lang="en-US" altLang="ja-JP" sz="2100" dirty="0" smtClean="0">
              <a:latin typeface="+mn-ea"/>
            </a:endParaRPr>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400" dirty="0"/>
          </a:p>
        </p:txBody>
      </p:sp>
      <p:pic>
        <p:nvPicPr>
          <p:cNvPr id="6" name="図 5" descr="img_report01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057" y="2549220"/>
            <a:ext cx="5339230" cy="3796786"/>
          </a:xfrm>
          <a:prstGeom prst="rect">
            <a:avLst/>
          </a:prstGeom>
        </p:spPr>
      </p:pic>
    </p:spTree>
    <p:extLst>
      <p:ext uri="{BB962C8B-B14F-4D97-AF65-F5344CB8AC3E}">
        <p14:creationId xmlns:p14="http://schemas.microsoft.com/office/powerpoint/2010/main" val="47746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6407339"/>
          </a:xfrm>
        </p:spPr>
        <p:txBody>
          <a:bodyPr>
            <a:normAutofit/>
          </a:bodyPr>
          <a:lstStyle/>
          <a:p>
            <a:pPr marL="0" indent="0">
              <a:buNone/>
            </a:pPr>
            <a:r>
              <a:rPr lang="ja-JP" altLang="en-US" sz="2100" dirty="0" smtClean="0"/>
              <a:t>ニューラルネットの情報伝達のイメージ</a:t>
            </a:r>
            <a:endParaRPr lang="en-US" altLang="ja-JP" sz="2100" dirty="0" smtClean="0"/>
          </a:p>
          <a:p>
            <a:pPr marL="0" indent="0">
              <a:buNone/>
            </a:pPr>
            <a:endParaRPr lang="en-US" altLang="ja-JP" sz="2100" dirty="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400" dirty="0"/>
          </a:p>
        </p:txBody>
      </p:sp>
      <p:pic>
        <p:nvPicPr>
          <p:cNvPr id="5" name="図 4" descr="img_report01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480" y="1456548"/>
            <a:ext cx="5916289" cy="4207139"/>
          </a:xfrm>
          <a:prstGeom prst="rect">
            <a:avLst/>
          </a:prstGeom>
        </p:spPr>
      </p:pic>
      <p:sp>
        <p:nvSpPr>
          <p:cNvPr id="11" name="右矢印 10"/>
          <p:cNvSpPr/>
          <p:nvPr/>
        </p:nvSpPr>
        <p:spPr>
          <a:xfrm>
            <a:off x="2124387" y="5150042"/>
            <a:ext cx="638699" cy="3025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右矢印 12"/>
          <p:cNvSpPr/>
          <p:nvPr/>
        </p:nvSpPr>
        <p:spPr>
          <a:xfrm>
            <a:off x="5456397" y="5150042"/>
            <a:ext cx="638699" cy="3025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右矢印 13"/>
          <p:cNvSpPr/>
          <p:nvPr/>
        </p:nvSpPr>
        <p:spPr>
          <a:xfrm>
            <a:off x="3840850" y="5159818"/>
            <a:ext cx="638699" cy="3025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形吹き出し 16"/>
          <p:cNvSpPr/>
          <p:nvPr/>
        </p:nvSpPr>
        <p:spPr>
          <a:xfrm>
            <a:off x="4109056" y="5777436"/>
            <a:ext cx="2659109" cy="1219627"/>
          </a:xfrm>
          <a:prstGeom prst="wedgeEllipseCallout">
            <a:avLst>
              <a:gd name="adj1" fmla="val -23457"/>
              <a:gd name="adj2" fmla="val -60321"/>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600" dirty="0" smtClean="0">
                <a:solidFill>
                  <a:srgbClr val="000000"/>
                </a:solidFill>
                <a:latin typeface="+mj-lt"/>
              </a:rPr>
              <a:t>層を重ねる毎に、</a:t>
            </a:r>
            <a:endParaRPr lang="en-US" altLang="ja-JP" sz="1600" dirty="0" smtClean="0">
              <a:solidFill>
                <a:srgbClr val="000000"/>
              </a:solidFill>
              <a:latin typeface="+mj-lt"/>
            </a:endParaRPr>
          </a:p>
          <a:p>
            <a:r>
              <a:rPr lang="ja-JP" altLang="en-US" sz="1600" dirty="0" smtClean="0">
                <a:solidFill>
                  <a:srgbClr val="000000"/>
                </a:solidFill>
                <a:latin typeface="+mj-lt"/>
              </a:rPr>
              <a:t>線などの大きな特徴を捉える</a:t>
            </a:r>
            <a:endParaRPr lang="ja-JP" altLang="en-US" sz="1600" dirty="0">
              <a:solidFill>
                <a:srgbClr val="000000"/>
              </a:solidFill>
              <a:latin typeface="+mj-lt"/>
            </a:endParaRPr>
          </a:p>
        </p:txBody>
      </p:sp>
      <p:sp>
        <p:nvSpPr>
          <p:cNvPr id="19" name="円形吹き出し 18"/>
          <p:cNvSpPr/>
          <p:nvPr/>
        </p:nvSpPr>
        <p:spPr>
          <a:xfrm>
            <a:off x="-540793" y="2626154"/>
            <a:ext cx="2559394" cy="1598378"/>
          </a:xfrm>
          <a:prstGeom prst="wedgeEllipseCallout">
            <a:avLst>
              <a:gd name="adj1" fmla="val 45837"/>
              <a:gd name="adj2" fmla="val 64685"/>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600" dirty="0" smtClean="0">
                <a:solidFill>
                  <a:srgbClr val="000000"/>
                </a:solidFill>
              </a:rPr>
              <a:t>入力データとして手書きの「３」の</a:t>
            </a:r>
            <a:endParaRPr lang="en-US" altLang="ja-JP" sz="1600" dirty="0" smtClean="0">
              <a:solidFill>
                <a:srgbClr val="000000"/>
              </a:solidFill>
            </a:endParaRPr>
          </a:p>
          <a:p>
            <a:r>
              <a:rPr lang="ja-JP" altLang="en-US" sz="1600" dirty="0" smtClean="0">
                <a:solidFill>
                  <a:srgbClr val="000000"/>
                </a:solidFill>
              </a:rPr>
              <a:t>画像</a:t>
            </a:r>
            <a:r>
              <a:rPr lang="ja-JP" altLang="en-US" sz="1600" dirty="0" smtClean="0">
                <a:solidFill>
                  <a:srgbClr val="000000"/>
                </a:solidFill>
              </a:rPr>
              <a:t>と「３」のラベル</a:t>
            </a:r>
            <a:r>
              <a:rPr lang="ja-JP" altLang="en-US" sz="1600" dirty="0" smtClean="0">
                <a:solidFill>
                  <a:srgbClr val="000000"/>
                </a:solidFill>
              </a:rPr>
              <a:t>を</a:t>
            </a:r>
            <a:r>
              <a:rPr lang="ja-JP" altLang="en-US" sz="1600" dirty="0" smtClean="0">
                <a:solidFill>
                  <a:srgbClr val="000000"/>
                </a:solidFill>
              </a:rPr>
              <a:t>読み込ませる</a:t>
            </a:r>
            <a:endParaRPr lang="ja-JP" altLang="en-US" sz="1600" dirty="0"/>
          </a:p>
        </p:txBody>
      </p:sp>
      <p:sp>
        <p:nvSpPr>
          <p:cNvPr id="20" name="円形吹き出し 19"/>
          <p:cNvSpPr/>
          <p:nvPr/>
        </p:nvSpPr>
        <p:spPr>
          <a:xfrm>
            <a:off x="6768165" y="5572165"/>
            <a:ext cx="2559394" cy="1219627"/>
          </a:xfrm>
          <a:prstGeom prst="wedgeEllipseCallout">
            <a:avLst>
              <a:gd name="adj1" fmla="val -28052"/>
              <a:gd name="adj2" fmla="val -60099"/>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smtClean="0">
                <a:solidFill>
                  <a:srgbClr val="000000"/>
                </a:solidFill>
              </a:rPr>
              <a:t>「３」を認識できた</a:t>
            </a:r>
            <a:r>
              <a:rPr lang="ja-JP" altLang="en-US" sz="1400" dirty="0" smtClean="0">
                <a:solidFill>
                  <a:srgbClr val="000000"/>
                </a:solidFill>
              </a:rPr>
              <a:t>。</a:t>
            </a:r>
            <a:endParaRPr lang="en-US" altLang="ja-JP" sz="1400" dirty="0" smtClean="0">
              <a:solidFill>
                <a:srgbClr val="000000"/>
              </a:solidFill>
            </a:endParaRPr>
          </a:p>
          <a:p>
            <a:r>
              <a:rPr lang="en-US" altLang="ja-JP" sz="1400" dirty="0" smtClean="0">
                <a:solidFill>
                  <a:srgbClr val="000000"/>
                </a:solidFill>
              </a:rPr>
              <a:t>(</a:t>
            </a:r>
            <a:r>
              <a:rPr lang="ja-JP" altLang="en-US" sz="1400" dirty="0" smtClean="0">
                <a:solidFill>
                  <a:srgbClr val="000000"/>
                </a:solidFill>
              </a:rPr>
              <a:t>「３」のラベルを出力する。</a:t>
            </a:r>
            <a:r>
              <a:rPr lang="en-US" altLang="ja-JP" sz="1400" dirty="0" smtClean="0">
                <a:solidFill>
                  <a:srgbClr val="000000"/>
                </a:solidFill>
              </a:rPr>
              <a:t>)</a:t>
            </a:r>
            <a:endParaRPr lang="ja-JP" altLang="en-US" sz="1400" dirty="0">
              <a:solidFill>
                <a:srgbClr val="000000"/>
              </a:solidFill>
            </a:endParaRPr>
          </a:p>
        </p:txBody>
      </p:sp>
      <p:pic>
        <p:nvPicPr>
          <p:cNvPr id="16" name="図 15" descr="スクリーンショット 2018-11-04 21.04.44.png"/>
          <p:cNvPicPr>
            <a:picLocks noChangeAspect="1"/>
          </p:cNvPicPr>
          <p:nvPr/>
        </p:nvPicPr>
        <p:blipFill rotWithShape="1">
          <a:blip r:embed="rId4">
            <a:extLst>
              <a:ext uri="{28A0092B-C50C-407E-A947-70E740481C1C}">
                <a14:useLocalDpi xmlns:a14="http://schemas.microsoft.com/office/drawing/2010/main" val="0"/>
              </a:ext>
            </a:extLst>
          </a:blip>
          <a:srcRect l="6190" t="30981" r="76767" b="39748"/>
          <a:stretch/>
        </p:blipFill>
        <p:spPr>
          <a:xfrm>
            <a:off x="2763086" y="4517798"/>
            <a:ext cx="1182851" cy="1142196"/>
          </a:xfrm>
          <a:prstGeom prst="rect">
            <a:avLst/>
          </a:prstGeom>
        </p:spPr>
      </p:pic>
      <p:pic>
        <p:nvPicPr>
          <p:cNvPr id="21" name="図 20" descr="スクリーンショット 2018-11-04 21.07.41.png"/>
          <p:cNvPicPr>
            <a:picLocks noChangeAspect="1"/>
          </p:cNvPicPr>
          <p:nvPr/>
        </p:nvPicPr>
        <p:blipFill rotWithShape="1">
          <a:blip r:embed="rId5">
            <a:extLst>
              <a:ext uri="{28A0092B-C50C-407E-A947-70E740481C1C}">
                <a14:useLocalDpi xmlns:a14="http://schemas.microsoft.com/office/drawing/2010/main" val="0"/>
              </a:ext>
            </a:extLst>
          </a:blip>
          <a:srcRect l="3472" t="47093" r="79317" b="22830"/>
          <a:stretch/>
        </p:blipFill>
        <p:spPr>
          <a:xfrm>
            <a:off x="4479549" y="4535233"/>
            <a:ext cx="1182850" cy="1131758"/>
          </a:xfrm>
          <a:prstGeom prst="rect">
            <a:avLst/>
          </a:prstGeom>
        </p:spPr>
      </p:pic>
      <p:pic>
        <p:nvPicPr>
          <p:cNvPr id="22" name="図 21" descr="スクリーンショット 2018-11-04 21.10.30.png"/>
          <p:cNvPicPr>
            <a:picLocks noChangeAspect="1"/>
          </p:cNvPicPr>
          <p:nvPr/>
        </p:nvPicPr>
        <p:blipFill rotWithShape="1">
          <a:blip r:embed="rId6">
            <a:extLst>
              <a:ext uri="{28A0092B-C50C-407E-A947-70E740481C1C}">
                <a14:useLocalDpi xmlns:a14="http://schemas.microsoft.com/office/drawing/2010/main" val="0"/>
              </a:ext>
            </a:extLst>
          </a:blip>
          <a:srcRect l="3473" t="47093" r="79166" b="23367"/>
          <a:stretch/>
        </p:blipFill>
        <p:spPr>
          <a:xfrm>
            <a:off x="4507537" y="4535234"/>
            <a:ext cx="1154862" cy="1124760"/>
          </a:xfrm>
          <a:prstGeom prst="rect">
            <a:avLst/>
          </a:prstGeom>
        </p:spPr>
      </p:pic>
      <p:pic>
        <p:nvPicPr>
          <p:cNvPr id="23" name="図 22" descr="スクリーンショット 2018-11-04 20.56.35.png"/>
          <p:cNvPicPr>
            <a:picLocks noChangeAspect="1"/>
          </p:cNvPicPr>
          <p:nvPr/>
        </p:nvPicPr>
        <p:blipFill rotWithShape="1">
          <a:blip r:embed="rId7">
            <a:extLst>
              <a:ext uri="{28A0092B-C50C-407E-A947-70E740481C1C}">
                <a14:useLocalDpi xmlns:a14="http://schemas.microsoft.com/office/drawing/2010/main" val="0"/>
              </a:ext>
            </a:extLst>
          </a:blip>
          <a:srcRect l="5118" t="30443" r="76767" b="39480"/>
          <a:stretch/>
        </p:blipFill>
        <p:spPr>
          <a:xfrm>
            <a:off x="6095096" y="4517798"/>
            <a:ext cx="1212390" cy="1131758"/>
          </a:xfrm>
          <a:prstGeom prst="rect">
            <a:avLst/>
          </a:prstGeom>
        </p:spPr>
      </p:pic>
      <p:sp>
        <p:nvSpPr>
          <p:cNvPr id="25" name="円形吹き出し 24"/>
          <p:cNvSpPr/>
          <p:nvPr/>
        </p:nvSpPr>
        <p:spPr>
          <a:xfrm>
            <a:off x="1033352" y="5663687"/>
            <a:ext cx="2149950" cy="1598378"/>
          </a:xfrm>
          <a:prstGeom prst="wedgeEllipseCallout">
            <a:avLst>
              <a:gd name="adj1" fmla="val 51616"/>
              <a:gd name="adj2" fmla="val -52782"/>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600" dirty="0" smtClean="0">
                <a:solidFill>
                  <a:srgbClr val="000000"/>
                </a:solidFill>
              </a:rPr>
              <a:t>最初の層では画像内の小さな特徴を捉える</a:t>
            </a:r>
            <a:endParaRPr lang="en-US" altLang="ja-JP" sz="1600" dirty="0" smtClean="0">
              <a:solidFill>
                <a:srgbClr val="000000"/>
              </a:solidFill>
            </a:endParaRPr>
          </a:p>
        </p:txBody>
      </p:sp>
      <p:pic>
        <p:nvPicPr>
          <p:cNvPr id="18" name="図 17" descr="スクリーンショット 2018-11-17 12.59.5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9472" y="4496004"/>
            <a:ext cx="543789" cy="562328"/>
          </a:xfrm>
          <a:prstGeom prst="rect">
            <a:avLst/>
          </a:prstGeom>
        </p:spPr>
      </p:pic>
      <p:pic>
        <p:nvPicPr>
          <p:cNvPr id="24" name="図 23" descr="スクリーンショット 2018-11-17 13.00.07.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3261" y="4496004"/>
            <a:ext cx="549969" cy="562328"/>
          </a:xfrm>
          <a:prstGeom prst="rect">
            <a:avLst/>
          </a:prstGeom>
        </p:spPr>
      </p:pic>
      <p:pic>
        <p:nvPicPr>
          <p:cNvPr id="26" name="図 25" descr="スクリーンショット 2018-11-17 13.00.29.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9472" y="5058332"/>
            <a:ext cx="531430" cy="545849"/>
          </a:xfrm>
          <a:prstGeom prst="rect">
            <a:avLst/>
          </a:prstGeom>
        </p:spPr>
      </p:pic>
      <p:pic>
        <p:nvPicPr>
          <p:cNvPr id="27" name="図 26" descr="スクリーンショット 2018-11-17 13.10.09.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5071" y="5058332"/>
            <a:ext cx="469316" cy="478205"/>
          </a:xfrm>
          <a:prstGeom prst="rect">
            <a:avLst/>
          </a:prstGeom>
        </p:spPr>
      </p:pic>
    </p:spTree>
    <p:extLst>
      <p:ext uri="{BB962C8B-B14F-4D97-AF65-F5344CB8AC3E}">
        <p14:creationId xmlns:p14="http://schemas.microsoft.com/office/powerpoint/2010/main" val="11076830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fontScale="92500" lnSpcReduction="10000"/>
          </a:bodyPr>
          <a:lstStyle/>
          <a:p>
            <a:pPr marL="0" indent="0">
              <a:buNone/>
            </a:pPr>
            <a:r>
              <a:rPr lang="ja-JP" altLang="en-US" dirty="0" smtClean="0"/>
              <a:t>本日の流れ</a:t>
            </a:r>
            <a:endParaRPr lang="en-US" altLang="ja-JP" dirty="0" smtClean="0"/>
          </a:p>
          <a:p>
            <a:pPr marL="0" indent="0">
              <a:buNone/>
            </a:pPr>
            <a:endParaRPr lang="en-US" altLang="ja-JP" sz="2000" dirty="0" smtClean="0"/>
          </a:p>
          <a:p>
            <a:pPr marL="0" indent="0">
              <a:buNone/>
            </a:pPr>
            <a:endParaRPr lang="en-US" altLang="ja-JP" sz="2000" dirty="0" smtClean="0"/>
          </a:p>
          <a:p>
            <a:pPr marL="0" indent="0">
              <a:buNone/>
            </a:pPr>
            <a:r>
              <a:rPr lang="ja-JP" altLang="en-US" sz="2000" dirty="0" smtClean="0">
                <a:latin typeface="+mn-ea"/>
              </a:rPr>
              <a:t>・</a:t>
            </a:r>
            <a:r>
              <a:rPr lang="en-US" altLang="ja-JP" sz="2000" dirty="0" smtClean="0">
                <a:latin typeface="+mn-ea"/>
              </a:rPr>
              <a:t>AI</a:t>
            </a:r>
            <a:r>
              <a:rPr lang="ja-JP" altLang="en-US" sz="2000" dirty="0" smtClean="0">
                <a:latin typeface="+mn-ea"/>
              </a:rPr>
              <a:t>の概要の解説</a:t>
            </a:r>
            <a:r>
              <a:rPr lang="en-US" altLang="ja-JP" sz="2000" dirty="0" smtClean="0">
                <a:latin typeface="+mn-ea"/>
              </a:rPr>
              <a:t>(</a:t>
            </a:r>
            <a:r>
              <a:rPr lang="ja-JP" altLang="en-US" sz="2000" dirty="0" smtClean="0">
                <a:latin typeface="+mn-ea"/>
              </a:rPr>
              <a:t>安田</a:t>
            </a:r>
            <a:r>
              <a:rPr lang="en-US" altLang="ja-JP" sz="2000" dirty="0" smtClean="0">
                <a:latin typeface="+mn-ea"/>
              </a:rPr>
              <a:t>)</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a:t>
            </a:r>
            <a:r>
              <a:rPr lang="en-US" altLang="en-US" sz="2000" dirty="0" err="1" smtClean="0">
                <a:latin typeface="+mn-ea"/>
              </a:rPr>
              <a:t>kaggle</a:t>
            </a:r>
            <a:r>
              <a:rPr lang="ja-JP" altLang="en-US" sz="2000" dirty="0" smtClean="0">
                <a:latin typeface="+mn-ea"/>
              </a:rPr>
              <a:t>の例題の説明</a:t>
            </a:r>
            <a:r>
              <a:rPr lang="en-US" altLang="ja-JP" sz="2000" dirty="0">
                <a:latin typeface="+mn-ea"/>
              </a:rPr>
              <a:t>(</a:t>
            </a:r>
            <a:r>
              <a:rPr lang="ja-JP" altLang="en-US" sz="2000" dirty="0">
                <a:latin typeface="+mn-ea"/>
              </a:rPr>
              <a:t>森本大先生</a:t>
            </a:r>
            <a:r>
              <a:rPr lang="en-US" altLang="ja-JP" sz="2000" dirty="0">
                <a:latin typeface="+mn-ea"/>
              </a:rPr>
              <a:t>)</a:t>
            </a:r>
            <a:endParaRPr lang="en-US" altLang="ja-JP" sz="2000" dirty="0" smtClean="0">
              <a:latin typeface="+mn-ea"/>
            </a:endParaRPr>
          </a:p>
          <a:p>
            <a:pPr marL="0" indent="0">
              <a:buNone/>
            </a:pPr>
            <a:endParaRPr lang="en-US" altLang="ja-JP" sz="2000" dirty="0">
              <a:latin typeface="+mn-ea"/>
            </a:endParaRPr>
          </a:p>
          <a:p>
            <a:pPr marL="0" indent="0">
              <a:buNone/>
            </a:pPr>
            <a:r>
              <a:rPr lang="ja-JP" altLang="en-US" sz="2000" dirty="0" smtClean="0">
                <a:latin typeface="+mn-ea"/>
              </a:rPr>
              <a:t>・</a:t>
            </a:r>
            <a:r>
              <a:rPr lang="ja-JP" altLang="en-US" sz="2000" dirty="0" smtClean="0">
                <a:latin typeface="+mn-ea"/>
              </a:rPr>
              <a:t>開発環境の解説</a:t>
            </a:r>
            <a:r>
              <a:rPr lang="en-US" altLang="ja-JP" sz="2000" dirty="0">
                <a:latin typeface="+mn-ea"/>
              </a:rPr>
              <a:t>(</a:t>
            </a:r>
            <a:r>
              <a:rPr lang="ja-JP" altLang="en-US" sz="2000" dirty="0">
                <a:latin typeface="+mn-ea"/>
              </a:rPr>
              <a:t>森本大先生</a:t>
            </a:r>
            <a:r>
              <a:rPr lang="en-US" altLang="ja-JP" sz="2000" dirty="0">
                <a:latin typeface="+mn-ea"/>
              </a:rPr>
              <a:t>)</a:t>
            </a:r>
            <a:endParaRPr lang="en-US" altLang="ja-JP" sz="2000" dirty="0" smtClean="0">
              <a:latin typeface="+mn-ea"/>
            </a:endParaRPr>
          </a:p>
          <a:p>
            <a:pPr marL="0" indent="0">
              <a:buNone/>
            </a:pPr>
            <a:endParaRPr lang="en-US" altLang="ja-JP" sz="2000" dirty="0">
              <a:latin typeface="+mn-ea"/>
            </a:endParaRPr>
          </a:p>
          <a:p>
            <a:pPr marL="0" indent="0">
              <a:buNone/>
            </a:pPr>
            <a:r>
              <a:rPr lang="ja-JP" altLang="en-US" sz="2000" dirty="0" smtClean="0">
                <a:latin typeface="+mn-ea"/>
              </a:rPr>
              <a:t>・</a:t>
            </a:r>
            <a:r>
              <a:rPr lang="en-US" altLang="ja-JP" sz="2000" dirty="0" err="1" smtClean="0">
                <a:latin typeface="+mn-ea"/>
              </a:rPr>
              <a:t>kaggle</a:t>
            </a:r>
            <a:r>
              <a:rPr lang="ja-JP" altLang="en-US" sz="2000" dirty="0" smtClean="0">
                <a:latin typeface="+mn-ea"/>
              </a:rPr>
              <a:t>を通して分析のコーディング体験</a:t>
            </a:r>
            <a:r>
              <a:rPr lang="en-US" altLang="ja-JP" sz="2000" dirty="0">
                <a:latin typeface="+mn-ea"/>
              </a:rPr>
              <a:t>(</a:t>
            </a:r>
            <a:r>
              <a:rPr lang="ja-JP" altLang="en-US" sz="2000" dirty="0">
                <a:latin typeface="+mn-ea"/>
              </a:rPr>
              <a:t>森本大先生</a:t>
            </a:r>
            <a:r>
              <a:rPr lang="en-US" altLang="ja-JP" sz="2000" dirty="0">
                <a:latin typeface="+mn-ea"/>
              </a:rPr>
              <a:t>)</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a:t>
            </a:r>
            <a:r>
              <a:rPr lang="ja-JP" altLang="en-US" sz="2000" dirty="0" smtClean="0">
                <a:latin typeface="+mn-ea"/>
              </a:rPr>
              <a:t>休憩</a:t>
            </a:r>
            <a:endParaRPr lang="en-US" altLang="ja-JP" sz="2000" dirty="0" smtClean="0">
              <a:latin typeface="+mn-ea"/>
            </a:endParaRPr>
          </a:p>
          <a:p>
            <a:pPr marL="0" indent="0">
              <a:buNone/>
            </a:pPr>
            <a:endParaRPr lang="en-US" altLang="ja-JP" sz="2000" dirty="0">
              <a:latin typeface="+mn-ea"/>
            </a:endParaRPr>
          </a:p>
          <a:p>
            <a:pPr marL="0" indent="0">
              <a:buNone/>
            </a:pPr>
            <a:r>
              <a:rPr lang="ja-JP" altLang="en-US" sz="2000" dirty="0" smtClean="0">
                <a:latin typeface="+mn-ea"/>
              </a:rPr>
              <a:t>・</a:t>
            </a:r>
            <a:r>
              <a:rPr lang="ja-JP" altLang="en-US" sz="2000" dirty="0">
                <a:latin typeface="+mn-ea"/>
              </a:rPr>
              <a:t>自然言語処理について講義</a:t>
            </a:r>
            <a:r>
              <a:rPr lang="en-US" altLang="ja-JP" sz="2000" dirty="0">
                <a:latin typeface="+mn-ea"/>
              </a:rPr>
              <a:t>(</a:t>
            </a:r>
            <a:r>
              <a:rPr lang="ja-JP" altLang="en-US" sz="2000" dirty="0">
                <a:latin typeface="+mn-ea"/>
              </a:rPr>
              <a:t>安田</a:t>
            </a:r>
            <a:r>
              <a:rPr lang="en-US" altLang="ja-JP" sz="2000" dirty="0">
                <a:latin typeface="+mn-ea"/>
              </a:rPr>
              <a:t>)</a:t>
            </a:r>
            <a:endParaRPr lang="en-US" altLang="ja-JP" sz="2000" dirty="0" smtClean="0">
              <a:latin typeface="+mn-ea"/>
            </a:endParaRPr>
          </a:p>
          <a:p>
            <a:pPr marL="0" indent="0">
              <a:buNone/>
            </a:pPr>
            <a:endParaRPr lang="en-US" altLang="ja-JP" sz="2000" dirty="0" smtClean="0"/>
          </a:p>
          <a:p>
            <a:pPr marL="0" indent="0">
              <a:buNone/>
            </a:pPr>
            <a:r>
              <a:rPr lang="ja-JP" altLang="en-US" sz="2000" dirty="0" smtClean="0"/>
              <a:t>・コーディングによる自然言語処理の</a:t>
            </a:r>
            <a:r>
              <a:rPr lang="ja-JP" altLang="en-US" sz="2000" dirty="0" smtClean="0"/>
              <a:t>体験</a:t>
            </a:r>
            <a:r>
              <a:rPr lang="en-US" altLang="ja-JP" sz="2000" dirty="0">
                <a:latin typeface="+mn-ea"/>
              </a:rPr>
              <a:t>(</a:t>
            </a:r>
            <a:r>
              <a:rPr lang="ja-JP" altLang="en-US" sz="2000" dirty="0">
                <a:latin typeface="+mn-ea"/>
              </a:rPr>
              <a:t>安田</a:t>
            </a:r>
            <a:r>
              <a:rPr lang="en-US" altLang="ja-JP" sz="2000" dirty="0">
                <a:latin typeface="+mn-ea"/>
              </a:rPr>
              <a:t>)</a:t>
            </a:r>
            <a:endParaRPr lang="en-US" altLang="ja-JP" sz="2000" dirty="0" smtClean="0"/>
          </a:p>
          <a:p>
            <a:pPr marL="0" indent="0">
              <a:buNone/>
            </a:pPr>
            <a:endParaRPr lang="en-US" altLang="ja-JP" sz="2000" dirty="0"/>
          </a:p>
          <a:p>
            <a:pPr marL="0" indent="0">
              <a:buNone/>
            </a:pPr>
            <a:r>
              <a:rPr lang="ja-JP" altLang="en-US" sz="2000" dirty="0" smtClean="0"/>
              <a:t>・質疑応答（ここ以外でも質疑応答の時間を適宜設けます）</a:t>
            </a:r>
            <a:endParaRPr lang="en-US" altLang="ja-JP" sz="2000" dirty="0"/>
          </a:p>
        </p:txBody>
      </p:sp>
    </p:spTree>
    <p:extLst>
      <p:ext uri="{BB962C8B-B14F-4D97-AF65-F5344CB8AC3E}">
        <p14:creationId xmlns:p14="http://schemas.microsoft.com/office/powerpoint/2010/main" val="2860357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a:bodyPr>
          <a:lstStyle/>
          <a:p>
            <a:pPr marL="0" indent="0">
              <a:buNone/>
            </a:pPr>
            <a:r>
              <a:rPr lang="ja-JP" altLang="en-US" dirty="0" smtClean="0">
                <a:latin typeface="+mn-ea"/>
              </a:rPr>
              <a:t>ディープラーニングとは</a:t>
            </a:r>
            <a:endParaRPr lang="en-US" altLang="ja-JP" dirty="0">
              <a:latin typeface="+mn-ea"/>
            </a:endParaRPr>
          </a:p>
          <a:p>
            <a:pPr marL="0" indent="0">
              <a:buNone/>
            </a:pPr>
            <a:r>
              <a:rPr lang="ja-JP" altLang="en-US" sz="2100" dirty="0" smtClean="0">
                <a:latin typeface="+mn-ea"/>
              </a:rPr>
              <a:t>十分なデータ量があれば、人間の力なしに機械が自動的にデータから</a:t>
            </a:r>
            <a:endParaRPr lang="en-US" altLang="ja-JP" sz="2100" dirty="0" smtClean="0">
              <a:latin typeface="+mn-ea"/>
            </a:endParaRPr>
          </a:p>
          <a:p>
            <a:pPr marL="0" indent="0">
              <a:buNone/>
            </a:pPr>
            <a:r>
              <a:rPr lang="ja-JP" altLang="en-US" sz="2100" dirty="0" smtClean="0">
                <a:latin typeface="+mn-ea"/>
              </a:rPr>
              <a:t>特徴を抽出してくれるディープニューラルネットワークを用いた学習</a:t>
            </a:r>
            <a:endParaRPr lang="en-US" altLang="ja-JP" sz="2100" dirty="0" smtClean="0">
              <a:latin typeface="+mn-ea"/>
            </a:endParaRPr>
          </a:p>
          <a:p>
            <a:pPr marL="0" indent="0">
              <a:buNone/>
            </a:pPr>
            <a:endParaRPr lang="en-US" altLang="ja-JP" sz="2400" dirty="0" smtClean="0">
              <a:latin typeface="+mn-ea"/>
            </a:endParaRPr>
          </a:p>
          <a:p>
            <a:pPr marL="0" indent="0">
              <a:buNone/>
            </a:pPr>
            <a:r>
              <a:rPr lang="ja-JP" altLang="en-US" sz="2200" dirty="0" smtClean="0">
                <a:latin typeface="+mn-ea"/>
              </a:rPr>
              <a:t>従来の機械学習と違い、データをもとにコンピュータが</a:t>
            </a:r>
            <a:endParaRPr lang="en-US" altLang="ja-JP" sz="2200" dirty="0" smtClean="0">
              <a:latin typeface="+mn-ea"/>
            </a:endParaRPr>
          </a:p>
          <a:p>
            <a:pPr marL="0" indent="0">
              <a:buNone/>
            </a:pPr>
            <a:r>
              <a:rPr lang="ja-JP" altLang="en-US" sz="2200" dirty="0" smtClean="0">
                <a:latin typeface="+mn-ea"/>
              </a:rPr>
              <a:t>自ら特徴量を作り出す。</a:t>
            </a:r>
            <a:endParaRPr lang="en-US" altLang="ja-JP" sz="2200" dirty="0" smtClean="0">
              <a:latin typeface="+mn-ea"/>
            </a:endParaRPr>
          </a:p>
          <a:p>
            <a:pPr marL="0" indent="0">
              <a:buNone/>
            </a:pPr>
            <a:endParaRPr lang="en-US" altLang="ja-JP" sz="2200" dirty="0">
              <a:latin typeface="+mn-ea"/>
            </a:endParaRPr>
          </a:p>
          <a:p>
            <a:pPr marL="0" indent="0">
              <a:buNone/>
            </a:pPr>
            <a:r>
              <a:rPr lang="en-US" altLang="ja-JP" sz="2200" dirty="0" smtClean="0">
                <a:latin typeface="+mn-ea"/>
              </a:rPr>
              <a:t>※</a:t>
            </a:r>
            <a:r>
              <a:rPr lang="ja-JP" altLang="en-US" sz="2200" dirty="0" smtClean="0">
                <a:latin typeface="+mn-ea"/>
              </a:rPr>
              <a:t>特徴量の例</a:t>
            </a:r>
            <a:endParaRPr lang="en-US" altLang="ja-JP" sz="2200" dirty="0" smtClean="0">
              <a:latin typeface="+mn-ea"/>
            </a:endParaRPr>
          </a:p>
          <a:p>
            <a:pPr marL="0" indent="0">
              <a:buNone/>
            </a:pPr>
            <a:endParaRPr lang="en-US" altLang="ja-JP" sz="2200" dirty="0" smtClean="0">
              <a:latin typeface="+mn-ea"/>
            </a:endParaRPr>
          </a:p>
          <a:p>
            <a:pPr marL="0" indent="0">
              <a:buNone/>
            </a:pPr>
            <a:r>
              <a:rPr lang="ja-JP" altLang="en-US" sz="2200" dirty="0" smtClean="0">
                <a:latin typeface="+mn-ea"/>
              </a:rPr>
              <a:t>猫の特徴量：</a:t>
            </a:r>
            <a:endParaRPr lang="en-US" altLang="ja-JP" sz="2200" dirty="0" smtClean="0">
              <a:latin typeface="+mn-ea"/>
            </a:endParaRPr>
          </a:p>
          <a:p>
            <a:pPr marL="0" indent="0">
              <a:buNone/>
            </a:pPr>
            <a:r>
              <a:rPr lang="ja-JP" altLang="en-US" sz="2200" dirty="0" smtClean="0">
                <a:latin typeface="+mn-ea"/>
              </a:rPr>
              <a:t>毛がふわふわしてる</a:t>
            </a:r>
            <a:endParaRPr lang="en-US" altLang="ja-JP" sz="2200" dirty="0" smtClean="0">
              <a:latin typeface="+mn-ea"/>
            </a:endParaRPr>
          </a:p>
          <a:p>
            <a:pPr marL="0" indent="0">
              <a:buNone/>
            </a:pPr>
            <a:r>
              <a:rPr lang="ja-JP" altLang="en-US" sz="2200" dirty="0" smtClean="0">
                <a:latin typeface="+mn-ea"/>
              </a:rPr>
              <a:t>ヒゲが生えている</a:t>
            </a:r>
            <a:endParaRPr lang="en-US" altLang="ja-JP" sz="2200" dirty="0" smtClean="0">
              <a:latin typeface="+mn-ea"/>
            </a:endParaRPr>
          </a:p>
          <a:p>
            <a:pPr marL="0" indent="0">
              <a:buNone/>
            </a:pPr>
            <a:r>
              <a:rPr lang="ja-JP" altLang="en-US" sz="2200" dirty="0" smtClean="0">
                <a:latin typeface="+mn-ea"/>
              </a:rPr>
              <a:t>耳が丸い</a:t>
            </a:r>
            <a:endParaRPr lang="en-US" altLang="ja-JP" sz="2200" dirty="0" smtClean="0">
              <a:latin typeface="+mn-ea"/>
            </a:endParaRPr>
          </a:p>
          <a:p>
            <a:pPr marL="0" indent="0">
              <a:buNone/>
            </a:pPr>
            <a:r>
              <a:rPr lang="ja-JP" altLang="ja-JP" sz="2200" dirty="0" smtClean="0">
                <a:latin typeface="+mn-ea"/>
              </a:rPr>
              <a:t>e</a:t>
            </a:r>
            <a:r>
              <a:rPr lang="en-US" altLang="ja-JP" sz="2200" dirty="0" err="1" smtClean="0">
                <a:latin typeface="+mn-ea"/>
              </a:rPr>
              <a:t>tc</a:t>
            </a:r>
            <a:endParaRPr lang="en-US" altLang="ja-JP" sz="2200" dirty="0">
              <a:latin typeface="+mn-ea"/>
            </a:endParaRPr>
          </a:p>
          <a:p>
            <a:pPr marL="0" indent="0">
              <a:buNone/>
            </a:pPr>
            <a:endParaRPr lang="en-US" altLang="ja-JP" sz="2200" dirty="0"/>
          </a:p>
        </p:txBody>
      </p:sp>
    </p:spTree>
    <p:extLst>
      <p:ext uri="{BB962C8B-B14F-4D97-AF65-F5344CB8AC3E}">
        <p14:creationId xmlns:p14="http://schemas.microsoft.com/office/powerpoint/2010/main" val="1405592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fontScale="92500" lnSpcReduction="10000"/>
          </a:bodyPr>
          <a:lstStyle/>
          <a:p>
            <a:pPr marL="0" indent="0">
              <a:buNone/>
            </a:pPr>
            <a:r>
              <a:rPr lang="ja-JP" altLang="en-US" dirty="0" smtClean="0">
                <a:latin typeface="+mn-ea"/>
              </a:rPr>
              <a:t>G</a:t>
            </a:r>
            <a:r>
              <a:rPr lang="en-US" altLang="ja-JP" dirty="0" err="1" smtClean="0">
                <a:latin typeface="+mn-ea"/>
              </a:rPr>
              <a:t>oogle</a:t>
            </a:r>
            <a:r>
              <a:rPr lang="ja-JP" altLang="en-US" dirty="0" smtClean="0">
                <a:latin typeface="+mn-ea"/>
              </a:rPr>
              <a:t>の猫</a:t>
            </a:r>
            <a:endParaRPr lang="en-US" altLang="ja-JP" dirty="0">
              <a:latin typeface="+mn-ea"/>
            </a:endParaRPr>
          </a:p>
          <a:p>
            <a:pPr marL="0" indent="0">
              <a:buNone/>
            </a:pPr>
            <a:endParaRPr lang="en-US" altLang="ja-JP" sz="2200" dirty="0" smtClean="0">
              <a:latin typeface="+mn-ea"/>
            </a:endParaRPr>
          </a:p>
          <a:p>
            <a:pPr marL="0" indent="0">
              <a:buNone/>
            </a:pPr>
            <a:endParaRPr lang="en-US" altLang="ja-JP" sz="2200" dirty="0">
              <a:latin typeface="+mn-ea"/>
            </a:endParaRPr>
          </a:p>
          <a:p>
            <a:pPr marL="0" indent="0">
              <a:buNone/>
            </a:pPr>
            <a:r>
              <a:rPr lang="en-US" altLang="ja-JP" sz="2200" dirty="0" smtClean="0">
                <a:latin typeface="+mn-ea"/>
              </a:rPr>
              <a:t>Google</a:t>
            </a:r>
            <a:r>
              <a:rPr lang="ja-JP" altLang="en-US" sz="2200" dirty="0" smtClean="0">
                <a:latin typeface="+mn-ea"/>
              </a:rPr>
              <a:t>社が、ディープラーニングを用いて、</a:t>
            </a:r>
            <a:r>
              <a:rPr lang="en-US" altLang="ja-JP" sz="2200" dirty="0" smtClean="0">
                <a:latin typeface="+mn-ea"/>
              </a:rPr>
              <a:t>YouTube</a:t>
            </a:r>
            <a:r>
              <a:rPr lang="ja-JP" altLang="en-US" sz="2200" dirty="0" smtClean="0">
                <a:latin typeface="+mn-ea"/>
              </a:rPr>
              <a:t>に投稿されたビデオの中から無作為に一千万枚の画像を取り出して</a:t>
            </a:r>
            <a:r>
              <a:rPr lang="en-US" altLang="ja-JP" sz="2200" dirty="0" smtClean="0">
                <a:latin typeface="+mn-ea"/>
              </a:rPr>
              <a:t>AI</a:t>
            </a:r>
            <a:r>
              <a:rPr lang="ja-JP" altLang="en-US" sz="2200" dirty="0" smtClean="0">
                <a:latin typeface="+mn-ea"/>
              </a:rPr>
              <a:t>に学習をさせた。</a:t>
            </a:r>
            <a:endParaRPr lang="en-US" altLang="ja-JP" sz="2200" dirty="0" smtClean="0">
              <a:latin typeface="+mn-ea"/>
            </a:endParaRPr>
          </a:p>
          <a:p>
            <a:pPr marL="0" indent="0">
              <a:buNone/>
            </a:pPr>
            <a:endParaRPr lang="en-US" altLang="ja-JP" sz="2200" dirty="0"/>
          </a:p>
          <a:p>
            <a:pPr marL="0" indent="0">
              <a:buNone/>
            </a:pPr>
            <a:endParaRPr lang="en-US" altLang="ja-JP" sz="2200" dirty="0" smtClean="0"/>
          </a:p>
          <a:p>
            <a:pPr marL="0" indent="0">
              <a:buNone/>
            </a:pPr>
            <a:endParaRPr lang="en-US" altLang="ja-JP" sz="2200" dirty="0"/>
          </a:p>
          <a:p>
            <a:pPr marL="0" indent="0">
              <a:buNone/>
            </a:pPr>
            <a:endParaRPr lang="en-US" altLang="ja-JP" sz="2200" dirty="0" smtClean="0"/>
          </a:p>
          <a:p>
            <a:pPr marL="0" indent="0">
              <a:buNone/>
            </a:pPr>
            <a:endParaRPr lang="en-US" altLang="ja-JP" sz="2200" dirty="0"/>
          </a:p>
          <a:p>
            <a:pPr marL="0" indent="0">
              <a:buNone/>
            </a:pPr>
            <a:endParaRPr lang="en-US" altLang="ja-JP" sz="2200" dirty="0" smtClean="0"/>
          </a:p>
          <a:p>
            <a:pPr marL="0" indent="0">
              <a:buNone/>
            </a:pPr>
            <a:endParaRPr lang="en-US" altLang="ja-JP" sz="2200" dirty="0" smtClean="0"/>
          </a:p>
          <a:p>
            <a:pPr marL="0" indent="0">
              <a:buNone/>
            </a:pPr>
            <a:endParaRPr lang="en-US" altLang="ja-JP" sz="2200" dirty="0" smtClean="0"/>
          </a:p>
          <a:p>
            <a:pPr marL="0" indent="0">
              <a:buNone/>
            </a:pPr>
            <a:endParaRPr lang="en-US" altLang="ja-JP" sz="2200" dirty="0" smtClean="0"/>
          </a:p>
          <a:p>
            <a:pPr marL="0" indent="0">
              <a:buNone/>
            </a:pPr>
            <a:endParaRPr lang="en-US" altLang="ja-JP" sz="2200" u="sng" dirty="0" smtClean="0"/>
          </a:p>
          <a:p>
            <a:pPr marL="0" indent="0">
              <a:buNone/>
            </a:pPr>
            <a:r>
              <a:rPr lang="ja-JP" altLang="en-US" sz="2200" u="sng" dirty="0" smtClean="0">
                <a:latin typeface="+mn-ea"/>
              </a:rPr>
              <a:t>人が教えることなく、</a:t>
            </a:r>
            <a:r>
              <a:rPr lang="en-US" altLang="ja-JP" sz="2200" u="sng" dirty="0" smtClean="0">
                <a:latin typeface="+mn-ea"/>
              </a:rPr>
              <a:t>AI</a:t>
            </a:r>
            <a:r>
              <a:rPr lang="ja-JP" altLang="en-US" sz="2200" u="sng" dirty="0" smtClean="0">
                <a:latin typeface="+mn-ea"/>
              </a:rPr>
              <a:t>が自発的に猫を認識することに成功した。</a:t>
            </a:r>
            <a:endParaRPr lang="en-US" altLang="ja-JP" sz="2200" u="sng" dirty="0" smtClean="0">
              <a:latin typeface="+mn-ea"/>
            </a:endParaRPr>
          </a:p>
        </p:txBody>
      </p:sp>
      <p:pic>
        <p:nvPicPr>
          <p:cNvPr id="4" name="図 3" descr="googlec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57" y="2340335"/>
            <a:ext cx="3318867" cy="2883266"/>
          </a:xfrm>
          <a:prstGeom prst="rect">
            <a:avLst/>
          </a:prstGeom>
        </p:spPr>
      </p:pic>
      <p:sp>
        <p:nvSpPr>
          <p:cNvPr id="8" name="正方形/長方形 7"/>
          <p:cNvSpPr/>
          <p:nvPr/>
        </p:nvSpPr>
        <p:spPr>
          <a:xfrm>
            <a:off x="4151243" y="2340335"/>
            <a:ext cx="4535557" cy="2883266"/>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ja-JP" altLang="en-US" sz="2000" dirty="0" smtClean="0">
                <a:solidFill>
                  <a:srgbClr val="000000"/>
                </a:solidFill>
              </a:rPr>
              <a:t>猫の特徴量を学習させたのではなく</a:t>
            </a:r>
            <a:endParaRPr lang="en-US" altLang="ja-JP" sz="2000" dirty="0" smtClean="0">
              <a:solidFill>
                <a:srgbClr val="000000"/>
              </a:solidFill>
            </a:endParaRPr>
          </a:p>
          <a:p>
            <a:r>
              <a:rPr lang="ja-JP" altLang="en-US" sz="2000" dirty="0" smtClean="0">
                <a:solidFill>
                  <a:srgbClr val="000000"/>
                </a:solidFill>
              </a:rPr>
              <a:t>大量の猫の画像を読み込ませた。</a:t>
            </a:r>
            <a:endParaRPr lang="en-US" altLang="ja-JP" sz="2000" dirty="0" smtClean="0">
              <a:solidFill>
                <a:srgbClr val="000000"/>
              </a:solidFill>
            </a:endParaRPr>
          </a:p>
          <a:p>
            <a:endParaRPr kumimoji="1" lang="en-US" altLang="ja-JP" sz="2000" dirty="0">
              <a:solidFill>
                <a:srgbClr val="000000"/>
              </a:solidFill>
            </a:endParaRPr>
          </a:p>
          <a:p>
            <a:r>
              <a:rPr lang="ja-JP" altLang="en-US" sz="2000" dirty="0" smtClean="0">
                <a:solidFill>
                  <a:srgbClr val="000000"/>
                </a:solidFill>
              </a:rPr>
              <a:t>⬇︎</a:t>
            </a:r>
            <a:endParaRPr lang="en-US" altLang="ja-JP" sz="2000" dirty="0" smtClean="0">
              <a:solidFill>
                <a:srgbClr val="000000"/>
              </a:solidFill>
            </a:endParaRPr>
          </a:p>
          <a:p>
            <a:endParaRPr kumimoji="1" lang="en-US" altLang="ja-JP" sz="2000" dirty="0">
              <a:solidFill>
                <a:srgbClr val="000000"/>
              </a:solidFill>
            </a:endParaRPr>
          </a:p>
          <a:p>
            <a:r>
              <a:rPr lang="ja-JP" altLang="en-US" sz="2000" dirty="0" smtClean="0">
                <a:solidFill>
                  <a:srgbClr val="FF0000"/>
                </a:solidFill>
              </a:rPr>
              <a:t>特徴量を与えたわけではなく、</a:t>
            </a:r>
            <a:endParaRPr lang="en-US" altLang="ja-JP" sz="2000" dirty="0" smtClean="0">
              <a:solidFill>
                <a:srgbClr val="FF0000"/>
              </a:solidFill>
            </a:endParaRPr>
          </a:p>
          <a:p>
            <a:r>
              <a:rPr kumimoji="1" lang="ja-JP" altLang="en-US" sz="2000" dirty="0" smtClean="0">
                <a:solidFill>
                  <a:srgbClr val="FF0000"/>
                </a:solidFill>
              </a:rPr>
              <a:t>与えられたデータの中から特徴量を生成した。</a:t>
            </a:r>
            <a:endParaRPr kumimoji="1" lang="en-US" altLang="ja-JP" sz="2000" dirty="0" smtClean="0">
              <a:solidFill>
                <a:srgbClr val="FF0000"/>
              </a:solidFill>
            </a:endParaRPr>
          </a:p>
        </p:txBody>
      </p:sp>
    </p:spTree>
    <p:extLst>
      <p:ext uri="{BB962C8B-B14F-4D97-AF65-F5344CB8AC3E}">
        <p14:creationId xmlns:p14="http://schemas.microsoft.com/office/powerpoint/2010/main" val="13974525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a:bodyPr>
          <a:lstStyle/>
          <a:p>
            <a:pPr marL="0" indent="0">
              <a:buNone/>
            </a:pPr>
            <a:r>
              <a:rPr lang="ja-JP" altLang="en-US" dirty="0" smtClean="0">
                <a:latin typeface="+mn-ea"/>
              </a:rPr>
              <a:t>最も重要なポイント</a:t>
            </a:r>
            <a:endParaRPr lang="en-US" altLang="ja-JP" dirty="0">
              <a:latin typeface="+mn-ea"/>
            </a:endParaRPr>
          </a:p>
          <a:p>
            <a:pPr marL="0" indent="0">
              <a:buNone/>
            </a:pPr>
            <a:endParaRPr lang="en-US" altLang="ja-JP" sz="2100" dirty="0" smtClean="0">
              <a:latin typeface="+mn-ea"/>
            </a:endParaRPr>
          </a:p>
          <a:p>
            <a:pPr marL="0" indent="0">
              <a:buNone/>
            </a:pPr>
            <a:endParaRPr lang="en-US" altLang="ja-JP" sz="2100" u="sng" dirty="0" smtClean="0">
              <a:latin typeface="+mn-ea"/>
            </a:endParaRPr>
          </a:p>
          <a:p>
            <a:pPr marL="0" indent="0">
              <a:buNone/>
            </a:pPr>
            <a:r>
              <a:rPr lang="ja-JP" altLang="en-US" sz="2100" u="sng" dirty="0" smtClean="0">
                <a:latin typeface="+mn-ea"/>
              </a:rPr>
              <a:t>何を「パターン認識」するかを定義する</a:t>
            </a:r>
          </a:p>
          <a:p>
            <a:pPr marL="0" indent="0">
              <a:buNone/>
            </a:pPr>
            <a:r>
              <a:rPr lang="ja-JP" altLang="en-US" sz="2100" dirty="0" smtClean="0">
                <a:latin typeface="+mn-ea"/>
              </a:rPr>
              <a:t>「不審者の検出」</a:t>
            </a:r>
            <a:r>
              <a:rPr lang="en-US" altLang="ja-JP" sz="2100" dirty="0" smtClean="0">
                <a:latin typeface="+mn-ea"/>
              </a:rPr>
              <a:t>≒</a:t>
            </a:r>
            <a:r>
              <a:rPr lang="ja-JP" altLang="en-US" sz="2100" dirty="0" smtClean="0">
                <a:latin typeface="+mn-ea"/>
              </a:rPr>
              <a:t>「不審行動の検出？」 </a:t>
            </a:r>
            <a:r>
              <a:rPr lang="en-US" altLang="ja-JP" sz="2100" dirty="0" smtClean="0">
                <a:latin typeface="+mn-ea"/>
              </a:rPr>
              <a:t>or </a:t>
            </a:r>
            <a:r>
              <a:rPr lang="ja-JP" altLang="en-US" sz="2100" dirty="0" smtClean="0">
                <a:latin typeface="+mn-ea"/>
              </a:rPr>
              <a:t>「不審物とそれを置いた人物の検出？」</a:t>
            </a:r>
            <a:endParaRPr lang="en-US" altLang="ja-JP" sz="2100" dirty="0" smtClean="0">
              <a:latin typeface="+mn-ea"/>
            </a:endParaRPr>
          </a:p>
          <a:p>
            <a:pPr marL="0" indent="0">
              <a:buNone/>
            </a:pPr>
            <a:endParaRPr lang="en-US" altLang="ja-JP" sz="2100" dirty="0">
              <a:latin typeface="+mn-ea"/>
            </a:endParaRPr>
          </a:p>
          <a:p>
            <a:pPr marL="0" indent="0">
              <a:buNone/>
            </a:pPr>
            <a:endParaRPr lang="en-US" altLang="ja-JP" sz="2100" dirty="0" smtClean="0">
              <a:latin typeface="+mn-ea"/>
            </a:endParaRPr>
          </a:p>
          <a:p>
            <a:pPr marL="0" indent="0">
              <a:buNone/>
            </a:pPr>
            <a:r>
              <a:rPr lang="ja-JP" altLang="en-US" sz="2100" u="sng" dirty="0" smtClean="0">
                <a:latin typeface="+mn-ea"/>
              </a:rPr>
              <a:t>データにフォーカスする</a:t>
            </a:r>
          </a:p>
          <a:p>
            <a:pPr marL="0" indent="0">
              <a:buNone/>
            </a:pPr>
            <a:r>
              <a:rPr lang="ja-JP" altLang="en-US" sz="2100" dirty="0" smtClean="0">
                <a:latin typeface="+mn-ea"/>
              </a:rPr>
              <a:t>アルゴリズムが問題になることはあまりない</a:t>
            </a:r>
          </a:p>
          <a:p>
            <a:pPr marL="0" indent="0">
              <a:buNone/>
            </a:pPr>
            <a:r>
              <a:rPr lang="ja-JP" altLang="en-US" sz="2100" dirty="0" smtClean="0">
                <a:latin typeface="+mn-ea"/>
              </a:rPr>
              <a:t>たまに間違った使い方もありますが、、、</a:t>
            </a:r>
          </a:p>
          <a:p>
            <a:pPr marL="0" indent="0">
              <a:buNone/>
            </a:pPr>
            <a:r>
              <a:rPr lang="ja-JP" altLang="en-US" sz="2100" dirty="0" smtClean="0">
                <a:latin typeface="+mn-ea"/>
              </a:rPr>
              <a:t>データが「ない」、「そのままでは使えない」ケースがほとんど</a:t>
            </a:r>
            <a:endParaRPr lang="en-US" altLang="ja-JP" sz="2100" dirty="0" smtClean="0">
              <a:latin typeface="+mn-ea"/>
            </a:endParaRPr>
          </a:p>
          <a:p>
            <a:pPr marL="0" indent="0">
              <a:buNone/>
            </a:pPr>
            <a:endParaRPr lang="en-US" altLang="ja-JP" sz="2100" dirty="0"/>
          </a:p>
          <a:p>
            <a:pPr marL="0" indent="0">
              <a:buNone/>
            </a:pPr>
            <a:endParaRPr lang="en-US" altLang="ja-JP" sz="2100" dirty="0"/>
          </a:p>
          <a:p>
            <a:pPr marL="0" indent="0">
              <a:buNone/>
            </a:pPr>
            <a:endParaRPr lang="en-US" altLang="ja-JP" sz="2100" dirty="0" smtClean="0"/>
          </a:p>
        </p:txBody>
      </p:sp>
    </p:spTree>
    <p:extLst>
      <p:ext uri="{BB962C8B-B14F-4D97-AF65-F5344CB8AC3E}">
        <p14:creationId xmlns:p14="http://schemas.microsoft.com/office/powerpoint/2010/main" val="305968399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A</a:t>
            </a:r>
            <a:r>
              <a:rPr lang="en-US" altLang="ja-JP" dirty="0" smtClean="0">
                <a:latin typeface="+mn-ea"/>
              </a:rPr>
              <a:t>I</a:t>
            </a:r>
            <a:r>
              <a:rPr lang="ja-JP" altLang="en-US" dirty="0" smtClean="0">
                <a:latin typeface="+mn-ea"/>
              </a:rPr>
              <a:t>のバイアス</a:t>
            </a:r>
            <a:endParaRPr lang="en-US" altLang="ja-JP" dirty="0">
              <a:latin typeface="+mn-ea"/>
            </a:endParaRPr>
          </a:p>
          <a:p>
            <a:pPr marL="0" indent="0">
              <a:buNone/>
            </a:pPr>
            <a:endParaRPr lang="en-US" altLang="ja-JP" sz="2100" dirty="0" smtClean="0"/>
          </a:p>
          <a:p>
            <a:pPr marL="0" indent="0">
              <a:buNone/>
            </a:pPr>
            <a:endParaRPr lang="en-US" altLang="ja-JP" sz="2100" dirty="0"/>
          </a:p>
          <a:p>
            <a:pPr marL="0" indent="0">
              <a:buNone/>
            </a:pPr>
            <a:endParaRPr lang="en-US" altLang="ja-JP" sz="2100" i="1" dirty="0"/>
          </a:p>
          <a:p>
            <a:pPr marL="0" indent="0">
              <a:buNone/>
            </a:pPr>
            <a:endParaRPr lang="en-US" altLang="ja-JP" sz="2100" dirty="0" smtClean="0"/>
          </a:p>
        </p:txBody>
      </p:sp>
      <p:sp>
        <p:nvSpPr>
          <p:cNvPr id="5" name="正方形/長方形 4">
            <a:extLst>
              <a:ext uri="{FF2B5EF4-FFF2-40B4-BE49-F238E27FC236}">
                <a16:creationId xmlns="" xmlns:a16="http://schemas.microsoft.com/office/drawing/2014/main" id="{F387C2F1-CBCB-734B-A955-B7CF74CA5A25}"/>
              </a:ext>
            </a:extLst>
          </p:cNvPr>
          <p:cNvSpPr/>
          <p:nvPr/>
        </p:nvSpPr>
        <p:spPr bwMode="auto">
          <a:xfrm>
            <a:off x="6237846" y="3641668"/>
            <a:ext cx="2666354" cy="1532996"/>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a:ln>
                <a:noFill/>
              </a:ln>
              <a:solidFill>
                <a:schemeClr val="tx1"/>
              </a:solidFill>
              <a:effectLst/>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 xmlns:a16="http://schemas.microsoft.com/office/drawing/2014/main" id="{721FBA7D-4B35-8441-B648-64805B55226A}"/>
              </a:ext>
            </a:extLst>
          </p:cNvPr>
          <p:cNvSpPr/>
          <p:nvPr/>
        </p:nvSpPr>
        <p:spPr bwMode="auto">
          <a:xfrm>
            <a:off x="6212446" y="1497462"/>
            <a:ext cx="2691754" cy="163693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 xmlns:a16="http://schemas.microsoft.com/office/drawing/2014/main" id="{5F99D3D2-54C5-1840-B1D5-48729151278B}"/>
              </a:ext>
            </a:extLst>
          </p:cNvPr>
          <p:cNvSpPr/>
          <p:nvPr/>
        </p:nvSpPr>
        <p:spPr bwMode="auto">
          <a:xfrm>
            <a:off x="3381376" y="4760972"/>
            <a:ext cx="2618243" cy="147738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 xmlns:a16="http://schemas.microsoft.com/office/drawing/2014/main" id="{359BCDFC-6CD9-7748-8728-D18E07FFB004}"/>
              </a:ext>
            </a:extLst>
          </p:cNvPr>
          <p:cNvSpPr/>
          <p:nvPr/>
        </p:nvSpPr>
        <p:spPr bwMode="auto">
          <a:xfrm>
            <a:off x="182434" y="3673489"/>
            <a:ext cx="2677462" cy="1603662"/>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a:ln>
                <a:noFill/>
              </a:ln>
              <a:solidFill>
                <a:schemeClr val="tx1"/>
              </a:solidFill>
              <a:effectLst/>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 xmlns:a16="http://schemas.microsoft.com/office/drawing/2014/main" id="{849608E0-22A2-0A4A-BF32-8C1C63FDD757}"/>
              </a:ext>
            </a:extLst>
          </p:cNvPr>
          <p:cNvSpPr/>
          <p:nvPr/>
        </p:nvSpPr>
        <p:spPr bwMode="auto">
          <a:xfrm>
            <a:off x="189176" y="1517181"/>
            <a:ext cx="2670720" cy="163266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a:ln>
                <a:noFill/>
              </a:ln>
              <a:solidFill>
                <a:schemeClr val="tx1"/>
              </a:solidFill>
              <a:effectLst/>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 xmlns:a16="http://schemas.microsoft.com/office/drawing/2014/main" id="{60E684D8-89D9-3F4B-BFAA-447F8A389592}"/>
              </a:ext>
            </a:extLst>
          </p:cNvPr>
          <p:cNvSpPr txBox="1"/>
          <p:nvPr/>
        </p:nvSpPr>
        <p:spPr>
          <a:xfrm>
            <a:off x="469592" y="1548032"/>
            <a:ext cx="2031325" cy="830997"/>
          </a:xfrm>
          <a:prstGeom prst="rect">
            <a:avLst/>
          </a:prstGeom>
          <a:noFill/>
        </p:spPr>
        <p:txBody>
          <a:bodyPr wrap="none" rtlCol="0">
            <a:spAutoFit/>
          </a:bodyPr>
          <a:lstStyle/>
          <a:p>
            <a:pPr algn="ctr"/>
            <a:r>
              <a:rPr kumimoji="1" lang="ja-JP" altLang="en-US" sz="2400" b="1">
                <a:latin typeface="Meiryo" panose="020B0604030504040204" pitchFamily="34" charset="-128"/>
                <a:ea typeface="Meiryo" panose="020B0604030504040204" pitchFamily="34" charset="-128"/>
              </a:rPr>
              <a:t>データ駆動型</a:t>
            </a:r>
            <a:endParaRPr kumimoji="1" lang="en-US" altLang="ja-JP" sz="2400" b="1" dirty="0">
              <a:latin typeface="Meiryo" panose="020B0604030504040204" pitchFamily="34" charset="-128"/>
              <a:ea typeface="Meiryo" panose="020B0604030504040204" pitchFamily="34" charset="-128"/>
            </a:endParaRPr>
          </a:p>
          <a:p>
            <a:pPr algn="ctr"/>
            <a:r>
              <a:rPr kumimoji="1" lang="ja-JP" altLang="en-US" sz="2400" b="1">
                <a:latin typeface="Meiryo" panose="020B0604030504040204" pitchFamily="34" charset="-128"/>
                <a:ea typeface="Meiryo" panose="020B0604030504040204" pitchFamily="34" charset="-128"/>
              </a:rPr>
              <a:t>バイアス</a:t>
            </a:r>
          </a:p>
        </p:txBody>
      </p:sp>
      <p:sp>
        <p:nvSpPr>
          <p:cNvPr id="11" name="テキスト ボックス 10">
            <a:extLst>
              <a:ext uri="{FF2B5EF4-FFF2-40B4-BE49-F238E27FC236}">
                <a16:creationId xmlns="" xmlns:a16="http://schemas.microsoft.com/office/drawing/2014/main" id="{17A9276D-76EF-1E4F-AE44-47F39579B4DC}"/>
              </a:ext>
            </a:extLst>
          </p:cNvPr>
          <p:cNvSpPr txBox="1"/>
          <p:nvPr/>
        </p:nvSpPr>
        <p:spPr>
          <a:xfrm>
            <a:off x="122633" y="3798002"/>
            <a:ext cx="2646878" cy="830997"/>
          </a:xfrm>
          <a:prstGeom prst="rect">
            <a:avLst/>
          </a:prstGeom>
          <a:noFill/>
        </p:spPr>
        <p:txBody>
          <a:bodyPr wrap="none" rtlCol="0">
            <a:spAutoFit/>
          </a:bodyPr>
          <a:lstStyle/>
          <a:p>
            <a:pPr algn="ctr"/>
            <a:r>
              <a:rPr kumimoji="1" lang="ja-JP" altLang="en-US" sz="2400" b="1">
                <a:latin typeface="Meiryo" panose="020B0604030504040204" pitchFamily="34" charset="-128"/>
                <a:ea typeface="Meiryo" panose="020B0604030504040204" pitchFamily="34" charset="-128"/>
              </a:rPr>
              <a:t>インタラクション</a:t>
            </a:r>
            <a:endParaRPr kumimoji="1" lang="en-US" altLang="ja-JP" sz="2400" b="1" dirty="0">
              <a:latin typeface="Meiryo" panose="020B0604030504040204" pitchFamily="34" charset="-128"/>
              <a:ea typeface="Meiryo" panose="020B0604030504040204" pitchFamily="34" charset="-128"/>
            </a:endParaRPr>
          </a:p>
          <a:p>
            <a:pPr algn="ctr"/>
            <a:r>
              <a:rPr kumimoji="1" lang="ja-JP" altLang="en-US" sz="2400" b="1">
                <a:latin typeface="Meiryo" panose="020B0604030504040204" pitchFamily="34" charset="-128"/>
                <a:ea typeface="Meiryo" panose="020B0604030504040204" pitchFamily="34" charset="-128"/>
              </a:rPr>
              <a:t>によるバイアス</a:t>
            </a:r>
          </a:p>
        </p:txBody>
      </p:sp>
      <p:sp>
        <p:nvSpPr>
          <p:cNvPr id="12" name="テキスト ボックス 11">
            <a:extLst>
              <a:ext uri="{FF2B5EF4-FFF2-40B4-BE49-F238E27FC236}">
                <a16:creationId xmlns="" xmlns:a16="http://schemas.microsoft.com/office/drawing/2014/main" id="{E404101C-E1B2-9846-B6E1-4436B8964FBF}"/>
              </a:ext>
            </a:extLst>
          </p:cNvPr>
          <p:cNvSpPr txBox="1"/>
          <p:nvPr/>
        </p:nvSpPr>
        <p:spPr>
          <a:xfrm>
            <a:off x="6210656" y="1568275"/>
            <a:ext cx="2646878" cy="461665"/>
          </a:xfrm>
          <a:prstGeom prst="rect">
            <a:avLst/>
          </a:prstGeom>
          <a:noFill/>
        </p:spPr>
        <p:txBody>
          <a:bodyPr wrap="none" rtlCol="0">
            <a:spAutoFit/>
          </a:bodyPr>
          <a:lstStyle/>
          <a:p>
            <a:pPr algn="ctr"/>
            <a:r>
              <a:rPr lang="ja-JP" altLang="en-US" sz="2400" b="1" dirty="0">
                <a:latin typeface="Meiryo" panose="020B0604030504040204" pitchFamily="34" charset="-128"/>
                <a:ea typeface="Meiryo" panose="020B0604030504040204" pitchFamily="34" charset="-128"/>
              </a:rPr>
              <a:t>偏向出現バイアス</a:t>
            </a:r>
          </a:p>
        </p:txBody>
      </p:sp>
      <p:sp>
        <p:nvSpPr>
          <p:cNvPr id="13" name="テキスト ボックス 12">
            <a:extLst>
              <a:ext uri="{FF2B5EF4-FFF2-40B4-BE49-F238E27FC236}">
                <a16:creationId xmlns="" xmlns:a16="http://schemas.microsoft.com/office/drawing/2014/main" id="{200BF26A-90CD-5142-8C01-A09833505647}"/>
              </a:ext>
            </a:extLst>
          </p:cNvPr>
          <p:cNvSpPr txBox="1"/>
          <p:nvPr/>
        </p:nvSpPr>
        <p:spPr>
          <a:xfrm>
            <a:off x="6436610" y="3699594"/>
            <a:ext cx="2339102" cy="461665"/>
          </a:xfrm>
          <a:prstGeom prst="rect">
            <a:avLst/>
          </a:prstGeom>
          <a:noFill/>
        </p:spPr>
        <p:txBody>
          <a:bodyPr wrap="none" rtlCol="0">
            <a:spAutoFit/>
          </a:bodyPr>
          <a:lstStyle/>
          <a:p>
            <a:pPr algn="ctr"/>
            <a:r>
              <a:rPr lang="ja-JP" altLang="en-US" sz="2400" b="1">
                <a:latin typeface="Meiryo" panose="020B0604030504040204" pitchFamily="34" charset="-128"/>
                <a:ea typeface="Meiryo" panose="020B0604030504040204" pitchFamily="34" charset="-128"/>
              </a:rPr>
              <a:t>類似性バイアス</a:t>
            </a:r>
          </a:p>
        </p:txBody>
      </p:sp>
      <p:sp>
        <p:nvSpPr>
          <p:cNvPr id="14" name="テキスト ボックス 13">
            <a:extLst>
              <a:ext uri="{FF2B5EF4-FFF2-40B4-BE49-F238E27FC236}">
                <a16:creationId xmlns="" xmlns:a16="http://schemas.microsoft.com/office/drawing/2014/main" id="{54457C14-D97D-E847-8E7F-12A329AA2210}"/>
              </a:ext>
            </a:extLst>
          </p:cNvPr>
          <p:cNvSpPr txBox="1"/>
          <p:nvPr/>
        </p:nvSpPr>
        <p:spPr>
          <a:xfrm>
            <a:off x="3705556" y="4784827"/>
            <a:ext cx="2031325" cy="830997"/>
          </a:xfrm>
          <a:prstGeom prst="rect">
            <a:avLst/>
          </a:prstGeom>
          <a:noFill/>
        </p:spPr>
        <p:txBody>
          <a:bodyPr wrap="none" rtlCol="0">
            <a:spAutoFit/>
          </a:bodyPr>
          <a:lstStyle/>
          <a:p>
            <a:pPr algn="ctr"/>
            <a:r>
              <a:rPr lang="ja-JP" altLang="en-US" sz="2400" b="1">
                <a:latin typeface="Meiryo" panose="020B0604030504040204" pitchFamily="34" charset="-128"/>
                <a:ea typeface="Meiryo" panose="020B0604030504040204" pitchFamily="34" charset="-128"/>
              </a:rPr>
              <a:t>相反する</a:t>
            </a:r>
            <a:endParaRPr lang="en-US" altLang="ja-JP" sz="2400" b="1" dirty="0">
              <a:latin typeface="Meiryo" panose="020B0604030504040204" pitchFamily="34" charset="-128"/>
              <a:ea typeface="Meiryo" panose="020B0604030504040204" pitchFamily="34" charset="-128"/>
            </a:endParaRPr>
          </a:p>
          <a:p>
            <a:pPr algn="ctr"/>
            <a:r>
              <a:rPr lang="ja-JP" altLang="en-US" sz="2400" b="1">
                <a:latin typeface="Meiryo" panose="020B0604030504040204" pitchFamily="34" charset="-128"/>
                <a:ea typeface="Meiryo" panose="020B0604030504040204" pitchFamily="34" charset="-128"/>
              </a:rPr>
              <a:t>目標バイアス</a:t>
            </a:r>
          </a:p>
        </p:txBody>
      </p:sp>
      <p:sp>
        <p:nvSpPr>
          <p:cNvPr id="15" name="テキスト ボックス 14">
            <a:extLst>
              <a:ext uri="{FF2B5EF4-FFF2-40B4-BE49-F238E27FC236}">
                <a16:creationId xmlns="" xmlns:a16="http://schemas.microsoft.com/office/drawing/2014/main" id="{8E7BD6CC-A403-6445-A498-4A690EAA7B14}"/>
              </a:ext>
            </a:extLst>
          </p:cNvPr>
          <p:cNvSpPr txBox="1"/>
          <p:nvPr/>
        </p:nvSpPr>
        <p:spPr>
          <a:xfrm>
            <a:off x="366999" y="2440562"/>
            <a:ext cx="2236510"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トレーニングデータに</a:t>
            </a:r>
            <a:endParaRPr lang="en-US" altLang="ja-JP" sz="1600" dirty="0">
              <a:latin typeface="Meiryo" panose="020B0604030504040204" pitchFamily="34" charset="-128"/>
              <a:ea typeface="Meiryo" panose="020B0604030504040204" pitchFamily="34" charset="-128"/>
            </a:endParaRPr>
          </a:p>
          <a:p>
            <a:pPr algn="ctr"/>
            <a:r>
              <a:rPr lang="ja-JP" altLang="en-US" sz="1600">
                <a:latin typeface="Meiryo" panose="020B0604030504040204" pitchFamily="34" charset="-128"/>
                <a:ea typeface="Meiryo" panose="020B0604030504040204" pitchFamily="34" charset="-128"/>
              </a:rPr>
              <a:t>存在するバイアス</a:t>
            </a:r>
            <a:endParaRPr kumimoji="1" lang="ja-JP" altLang="en-US" sz="160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 xmlns:a16="http://schemas.microsoft.com/office/drawing/2014/main" id="{2FE26B67-3B78-5A47-B47C-F4D015CDD3E4}"/>
              </a:ext>
            </a:extLst>
          </p:cNvPr>
          <p:cNvSpPr txBox="1"/>
          <p:nvPr/>
        </p:nvSpPr>
        <p:spPr>
          <a:xfrm>
            <a:off x="385828" y="4609651"/>
            <a:ext cx="2236510"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ユーザの介入に</a:t>
            </a:r>
            <a:endParaRPr lang="en-US" altLang="ja-JP" sz="1600" dirty="0">
              <a:latin typeface="Meiryo" panose="020B0604030504040204" pitchFamily="34" charset="-128"/>
              <a:ea typeface="Meiryo" panose="020B0604030504040204" pitchFamily="34" charset="-128"/>
            </a:endParaRPr>
          </a:p>
          <a:p>
            <a:pPr algn="ctr"/>
            <a:r>
              <a:rPr lang="ja-JP" altLang="en-US" sz="1600">
                <a:latin typeface="Meiryo" panose="020B0604030504040204" pitchFamily="34" charset="-128"/>
                <a:ea typeface="Meiryo" panose="020B0604030504040204" pitchFamily="34" charset="-128"/>
              </a:rPr>
              <a:t>よって生じるバイアス</a:t>
            </a:r>
            <a:endParaRPr kumimoji="1" lang="ja-JP" altLang="en-US" sz="1600">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 xmlns:a16="http://schemas.microsoft.com/office/drawing/2014/main" id="{65E0E28F-BE91-234D-B045-E2BB9F2C2028}"/>
              </a:ext>
            </a:extLst>
          </p:cNvPr>
          <p:cNvSpPr txBox="1"/>
          <p:nvPr/>
        </p:nvSpPr>
        <p:spPr>
          <a:xfrm>
            <a:off x="6257322" y="2005556"/>
            <a:ext cx="2646878" cy="1077218"/>
          </a:xfrm>
          <a:prstGeom prst="rect">
            <a:avLst/>
          </a:prstGeom>
          <a:noFill/>
        </p:spPr>
        <p:txBody>
          <a:bodyPr wrap="none" rtlCol="0">
            <a:spAutoFit/>
          </a:bodyPr>
          <a:lstStyle/>
          <a:p>
            <a:pPr algn="ctr"/>
            <a:r>
              <a:rPr lang="en-US" altLang="ja-JP" sz="1600" dirty="0">
                <a:latin typeface="Meiryo" panose="020B0604030504040204" pitchFamily="34" charset="-128"/>
                <a:ea typeface="Meiryo" panose="020B0604030504040204" pitchFamily="34" charset="-128"/>
              </a:rPr>
              <a:t>AI</a:t>
            </a:r>
            <a:r>
              <a:rPr lang="ja-JP" altLang="en-US" sz="1600" dirty="0">
                <a:latin typeface="Meiryo" panose="020B0604030504040204" pitchFamily="34" charset="-128"/>
                <a:ea typeface="Meiryo" panose="020B0604030504040204" pitchFamily="34" charset="-128"/>
              </a:rPr>
              <a:t>版「確証バイアス」。</a:t>
            </a:r>
            <a:endParaRPr lang="en-US" altLang="ja-JP" sz="1600" dirty="0">
              <a:latin typeface="Meiryo" panose="020B0604030504040204" pitchFamily="34" charset="-128"/>
              <a:ea typeface="Meiryo" panose="020B0604030504040204" pitchFamily="34" charset="-128"/>
            </a:endParaRPr>
          </a:p>
          <a:p>
            <a:pPr algn="ctr"/>
            <a:r>
              <a:rPr kumimoji="1" lang="ja-JP" altLang="en-US" sz="1600" dirty="0">
                <a:latin typeface="Meiryo" panose="020B0604030504040204" pitchFamily="34" charset="-128"/>
                <a:ea typeface="Meiryo" panose="020B0604030504040204" pitchFamily="34" charset="-128"/>
              </a:rPr>
              <a:t>「いいね」をすればそれと</a:t>
            </a:r>
            <a:endParaRPr kumimoji="1" lang="en-US" altLang="ja-JP" sz="1600" dirty="0">
              <a:latin typeface="Meiryo" panose="020B0604030504040204" pitchFamily="34" charset="-128"/>
              <a:ea typeface="Meiryo" panose="020B0604030504040204" pitchFamily="34" charset="-128"/>
            </a:endParaRPr>
          </a:p>
          <a:p>
            <a:pPr algn="ctr"/>
            <a:r>
              <a:rPr lang="ja-JP" altLang="en-US" sz="1600" dirty="0">
                <a:latin typeface="Meiryo" panose="020B0604030504040204" pitchFamily="34" charset="-128"/>
                <a:ea typeface="Meiryo" panose="020B0604030504040204" pitchFamily="34" charset="-128"/>
              </a:rPr>
              <a:t>相反する情報が</a:t>
            </a:r>
            <a:endParaRPr lang="en-US" altLang="ja-JP" sz="1600" dirty="0">
              <a:latin typeface="Meiryo" panose="020B0604030504040204" pitchFamily="34" charset="-128"/>
              <a:ea typeface="Meiryo" panose="020B0604030504040204" pitchFamily="34" charset="-128"/>
            </a:endParaRPr>
          </a:p>
          <a:p>
            <a:pPr algn="ctr"/>
            <a:r>
              <a:rPr lang="ja-JP" altLang="en-US" sz="1600" dirty="0">
                <a:latin typeface="Meiryo" panose="020B0604030504040204" pitchFamily="34" charset="-128"/>
                <a:ea typeface="Meiryo" panose="020B0604030504040204" pitchFamily="34" charset="-128"/>
              </a:rPr>
              <a:t>提示されにくくなる。</a:t>
            </a:r>
            <a:endParaRPr kumimoji="1" lang="ja-JP" altLang="en-US" sz="1600" dirty="0">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 xmlns:a16="http://schemas.microsoft.com/office/drawing/2014/main" id="{05C0ABFD-3CA6-1848-BD31-A632076EEADD}"/>
              </a:ext>
            </a:extLst>
          </p:cNvPr>
          <p:cNvSpPr txBox="1"/>
          <p:nvPr/>
        </p:nvSpPr>
        <p:spPr>
          <a:xfrm>
            <a:off x="6590498" y="4367692"/>
            <a:ext cx="2031325"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類似性が高い情報が</a:t>
            </a:r>
            <a:endParaRPr lang="en-US" altLang="ja-JP" sz="1600" dirty="0">
              <a:latin typeface="Meiryo" panose="020B0604030504040204" pitchFamily="34" charset="-128"/>
              <a:ea typeface="Meiryo" panose="020B0604030504040204" pitchFamily="34" charset="-128"/>
            </a:endParaRPr>
          </a:p>
          <a:p>
            <a:pPr algn="ctr"/>
            <a:r>
              <a:rPr kumimoji="1" lang="ja-JP" altLang="en-US" sz="1600">
                <a:latin typeface="Meiryo" panose="020B0604030504040204" pitchFamily="34" charset="-128"/>
                <a:ea typeface="Meiryo" panose="020B0604030504040204" pitchFamily="34" charset="-128"/>
              </a:rPr>
              <a:t>優先されていく</a:t>
            </a:r>
          </a:p>
        </p:txBody>
      </p:sp>
      <p:sp>
        <p:nvSpPr>
          <p:cNvPr id="19" name="テキスト ボックス 18">
            <a:extLst>
              <a:ext uri="{FF2B5EF4-FFF2-40B4-BE49-F238E27FC236}">
                <a16:creationId xmlns="" xmlns:a16="http://schemas.microsoft.com/office/drawing/2014/main" id="{ADE0E8EF-0334-6049-8586-EA57025AF2FC}"/>
              </a:ext>
            </a:extLst>
          </p:cNvPr>
          <p:cNvSpPr txBox="1"/>
          <p:nvPr/>
        </p:nvSpPr>
        <p:spPr>
          <a:xfrm>
            <a:off x="1692895" y="6567210"/>
            <a:ext cx="7407797" cy="261610"/>
          </a:xfrm>
          <a:prstGeom prst="rect">
            <a:avLst/>
          </a:prstGeom>
          <a:noFill/>
        </p:spPr>
        <p:txBody>
          <a:bodyPr wrap="none" rtlCol="0">
            <a:spAutoFit/>
          </a:bodyPr>
          <a:lstStyle/>
          <a:p>
            <a:r>
              <a:rPr lang="en" altLang="ja-JP" sz="1100" dirty="0">
                <a:latin typeface="Meiryo" panose="020B0604030504040204" pitchFamily="34" charset="-128"/>
                <a:ea typeface="Meiryo" panose="020B0604030504040204" pitchFamily="34" charset="-128"/>
              </a:rPr>
              <a:t>https://</a:t>
            </a:r>
            <a:r>
              <a:rPr lang="en" altLang="ja-JP" sz="1100" dirty="0" err="1">
                <a:latin typeface="Meiryo" panose="020B0604030504040204" pitchFamily="34" charset="-128"/>
                <a:ea typeface="Meiryo" panose="020B0604030504040204" pitchFamily="34" charset="-128"/>
              </a:rPr>
              <a:t>jp.techcrunch.com</a:t>
            </a:r>
            <a:r>
              <a:rPr lang="en" altLang="ja-JP" sz="1100" dirty="0">
                <a:latin typeface="Meiryo" panose="020B0604030504040204" pitchFamily="34" charset="-128"/>
                <a:ea typeface="Meiryo" panose="020B0604030504040204" pitchFamily="34" charset="-128"/>
              </a:rPr>
              <a:t>/2016/12/12/201612105-unexpected-sources-of-bias-in-artificial-intelligence/</a:t>
            </a:r>
            <a:endParaRPr kumimoji="1" lang="ja-JP" altLang="en-US" sz="1100" dirty="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 xmlns:a16="http://schemas.microsoft.com/office/drawing/2014/main" id="{6AEFA7D1-9E54-C747-9A76-8F3D8595D2CC}"/>
              </a:ext>
            </a:extLst>
          </p:cNvPr>
          <p:cNvSpPr txBox="1"/>
          <p:nvPr/>
        </p:nvSpPr>
        <p:spPr>
          <a:xfrm>
            <a:off x="3557925" y="5653585"/>
            <a:ext cx="2441694"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意図しない方向に学習が</a:t>
            </a:r>
            <a:endParaRPr lang="en-US" altLang="ja-JP" sz="1600" dirty="0">
              <a:latin typeface="Meiryo" panose="020B0604030504040204" pitchFamily="34" charset="-128"/>
              <a:ea typeface="Meiryo" panose="020B0604030504040204" pitchFamily="34" charset="-128"/>
            </a:endParaRPr>
          </a:p>
          <a:p>
            <a:pPr algn="ctr"/>
            <a:r>
              <a:rPr lang="ja-JP" altLang="en-US" sz="1600">
                <a:latin typeface="Meiryo" panose="020B0604030504040204" pitchFamily="34" charset="-128"/>
                <a:ea typeface="Meiryo" panose="020B0604030504040204" pitchFamily="34" charset="-128"/>
              </a:rPr>
              <a:t>強化されてしまう</a:t>
            </a:r>
            <a:endParaRPr lang="en-US" altLang="ja-JP" sz="1600" dirty="0">
              <a:latin typeface="Meiryo" panose="020B0604030504040204" pitchFamily="34" charset="-128"/>
              <a:ea typeface="Meiryo" panose="020B0604030504040204" pitchFamily="34" charset="-128"/>
            </a:endParaRPr>
          </a:p>
        </p:txBody>
      </p:sp>
      <p:cxnSp>
        <p:nvCxnSpPr>
          <p:cNvPr id="24" name="直線コネクタ 23">
            <a:extLst>
              <a:ext uri="{FF2B5EF4-FFF2-40B4-BE49-F238E27FC236}">
                <a16:creationId xmlns="" xmlns:a16="http://schemas.microsoft.com/office/drawing/2014/main" id="{7ADA0574-DD9B-2947-952D-EA8109360EEB}"/>
              </a:ext>
            </a:extLst>
          </p:cNvPr>
          <p:cNvCxnSpPr>
            <a:cxnSpLocks/>
            <a:stCxn id="6" idx="1"/>
          </p:cNvCxnSpPr>
          <p:nvPr/>
        </p:nvCxnSpPr>
        <p:spPr bwMode="auto">
          <a:xfrm flipH="1">
            <a:off x="3777752" y="2315931"/>
            <a:ext cx="2434694" cy="775526"/>
          </a:xfrm>
          <a:prstGeom prst="line">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 xmlns:a16="http://schemas.microsoft.com/office/drawing/2014/main" id="{26250F3F-9F51-2642-8193-701C786C86B5}"/>
              </a:ext>
            </a:extLst>
          </p:cNvPr>
          <p:cNvCxnSpPr>
            <a:cxnSpLocks/>
            <a:stCxn id="5" idx="1"/>
          </p:cNvCxnSpPr>
          <p:nvPr/>
        </p:nvCxnSpPr>
        <p:spPr bwMode="auto">
          <a:xfrm flipH="1" flipV="1">
            <a:off x="3849934" y="3340834"/>
            <a:ext cx="2387912" cy="1067332"/>
          </a:xfrm>
          <a:prstGeom prst="line">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 xmlns:a16="http://schemas.microsoft.com/office/drawing/2014/main" id="{706297E3-7EC8-0B4B-95DF-E5B2E942B48C}"/>
              </a:ext>
            </a:extLst>
          </p:cNvPr>
          <p:cNvPicPr>
            <a:picLocks noChangeAspect="1"/>
          </p:cNvPicPr>
          <p:nvPr/>
        </p:nvPicPr>
        <p:blipFill>
          <a:blip r:embed="rId3"/>
          <a:stretch>
            <a:fillRect/>
          </a:stretch>
        </p:blipFill>
        <p:spPr>
          <a:xfrm>
            <a:off x="3275619" y="1716282"/>
            <a:ext cx="2935037" cy="2912717"/>
          </a:xfrm>
          <a:prstGeom prst="rect">
            <a:avLst/>
          </a:prstGeom>
        </p:spPr>
      </p:pic>
      <p:sp>
        <p:nvSpPr>
          <p:cNvPr id="27" name="テキスト ボックス 26">
            <a:extLst>
              <a:ext uri="{FF2B5EF4-FFF2-40B4-BE49-F238E27FC236}">
                <a16:creationId xmlns="" xmlns:a16="http://schemas.microsoft.com/office/drawing/2014/main" id="{B4CB318C-DB7E-8542-AD35-320F519777DC}"/>
              </a:ext>
            </a:extLst>
          </p:cNvPr>
          <p:cNvSpPr txBox="1"/>
          <p:nvPr/>
        </p:nvSpPr>
        <p:spPr>
          <a:xfrm>
            <a:off x="182434" y="928921"/>
            <a:ext cx="69316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106" rtl="0" fontAlgn="auto" latinLnBrk="1" hangingPunct="0">
              <a:lnSpc>
                <a:spcPct val="100000"/>
              </a:lnSpc>
              <a:spcBef>
                <a:spcPts val="0"/>
              </a:spcBef>
              <a:spcAft>
                <a:spcPts val="0"/>
              </a:spcAft>
              <a:buClrTx/>
              <a:buSzTx/>
              <a:buFontTx/>
              <a:buNone/>
              <a:tabLst/>
            </a:pPr>
            <a:r>
              <a:rPr kumimoji="0" lang="en-US" altLang="ja-JP" sz="1800" b="0" i="0" u="none" strike="noStrike" cap="none" spc="0" normalizeH="0" baseline="0" dirty="0">
                <a:ln>
                  <a:noFill/>
                </a:ln>
                <a:effectLst/>
                <a:uFillTx/>
                <a:latin typeface="+mn-ea"/>
                <a:sym typeface="Helvetica Neue"/>
              </a:rPr>
              <a:t>AI</a:t>
            </a:r>
            <a:r>
              <a:rPr kumimoji="0" lang="ja-JP" altLang="en-US" sz="1800" b="0" i="0" u="none" strike="noStrike" cap="none" spc="0" normalizeH="0" baseline="0" dirty="0">
                <a:ln>
                  <a:noFill/>
                </a:ln>
                <a:effectLst/>
                <a:uFillTx/>
                <a:latin typeface="+mn-ea"/>
                <a:sym typeface="Helvetica Neue"/>
              </a:rPr>
              <a:t>は（主観的な人間とは違い）客観的に判断できる、と</a:t>
            </a:r>
            <a:r>
              <a:rPr kumimoji="0" lang="ja-JP" altLang="en-US" sz="1800" b="0" i="0" u="none" strike="noStrike" cap="none" spc="0" normalizeH="0" baseline="0" dirty="0" smtClean="0">
                <a:ln>
                  <a:noFill/>
                </a:ln>
                <a:effectLst/>
                <a:uFillTx/>
                <a:latin typeface="+mn-ea"/>
                <a:sym typeface="Helvetica Neue"/>
              </a:rPr>
              <a:t>言わ</a:t>
            </a:r>
            <a:r>
              <a:rPr kumimoji="0" lang="ja-JP" altLang="en-US" dirty="0" smtClean="0">
                <a:latin typeface="+mn-ea"/>
                <a:sym typeface="Helvetica Neue"/>
              </a:rPr>
              <a:t>れる</a:t>
            </a:r>
            <a:r>
              <a:rPr kumimoji="0" lang="ja-JP" altLang="en-US" sz="1800" b="0" i="0" u="none" strike="noStrike" cap="none" spc="0" normalizeH="0" baseline="0" dirty="0" smtClean="0">
                <a:ln>
                  <a:noFill/>
                </a:ln>
                <a:effectLst/>
                <a:uFillTx/>
                <a:latin typeface="+mn-ea"/>
                <a:sym typeface="Helvetica Neue"/>
              </a:rPr>
              <a:t>が</a:t>
            </a:r>
            <a:r>
              <a:rPr kumimoji="0" lang="ja-JP" altLang="en-US" sz="1800" b="0" i="0" u="none" strike="noStrike" cap="none" spc="0" normalizeH="0" baseline="0" dirty="0">
                <a:ln>
                  <a:noFill/>
                </a:ln>
                <a:effectLst/>
                <a:uFillTx/>
                <a:latin typeface="+mn-ea"/>
                <a:sym typeface="Helvetica Neue"/>
              </a:rPr>
              <a:t>、、、、</a:t>
            </a:r>
          </a:p>
        </p:txBody>
      </p:sp>
    </p:spTree>
    <p:extLst>
      <p:ext uri="{BB962C8B-B14F-4D97-AF65-F5344CB8AC3E}">
        <p14:creationId xmlns:p14="http://schemas.microsoft.com/office/powerpoint/2010/main" val="30596839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にどんなイメージがありますか？</a:t>
            </a:r>
            <a:endParaRPr lang="en-US" altLang="ja-JP" dirty="0" smtClean="0">
              <a:latin typeface="+mn-ea"/>
            </a:endParaRPr>
          </a:p>
          <a:p>
            <a:pPr marL="0" indent="0">
              <a:buNone/>
            </a:pPr>
            <a:endParaRPr lang="en-US" altLang="ja-JP" sz="2000" dirty="0" smtClean="0"/>
          </a:p>
          <a:p>
            <a:pPr marL="0" indent="0">
              <a:buNone/>
            </a:pPr>
            <a:endParaRPr lang="en-US" altLang="ja-JP" sz="2000" dirty="0"/>
          </a:p>
          <a:p>
            <a:pPr marL="0" indent="0">
              <a:buNone/>
            </a:pPr>
            <a:endParaRPr lang="en-US" altLang="ja-JP" sz="2000" dirty="0" smtClean="0"/>
          </a:p>
        </p:txBody>
      </p:sp>
      <p:sp>
        <p:nvSpPr>
          <p:cNvPr id="5" name="雲形吹き出し 4"/>
          <p:cNvSpPr/>
          <p:nvPr/>
        </p:nvSpPr>
        <p:spPr>
          <a:xfrm>
            <a:off x="331879" y="4262544"/>
            <a:ext cx="3655820" cy="1863619"/>
          </a:xfrm>
          <a:prstGeom prst="cloudCallout">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将棋</a:t>
            </a:r>
            <a:r>
              <a:rPr lang="ja-JP" altLang="en-US" dirty="0">
                <a:solidFill>
                  <a:schemeClr val="tx1"/>
                </a:solidFill>
              </a:rPr>
              <a:t>でプロ棋士に勝ったんだよね！</a:t>
            </a:r>
            <a:endParaRPr lang="en-US" altLang="ja-JP" dirty="0">
              <a:solidFill>
                <a:schemeClr val="tx1"/>
              </a:solidFill>
            </a:endParaRPr>
          </a:p>
          <a:p>
            <a:pPr algn="ctr"/>
            <a:endParaRPr kumimoji="1" lang="ja-JP" altLang="en-US" dirty="0"/>
          </a:p>
        </p:txBody>
      </p:sp>
      <p:sp>
        <p:nvSpPr>
          <p:cNvPr id="6" name="雲形吹き出し 5"/>
          <p:cNvSpPr/>
          <p:nvPr/>
        </p:nvSpPr>
        <p:spPr>
          <a:xfrm>
            <a:off x="4104953" y="4414943"/>
            <a:ext cx="4854143" cy="1863619"/>
          </a:xfrm>
          <a:prstGeom prst="cloudCallout">
            <a:avLst>
              <a:gd name="adj1" fmla="val 26509"/>
              <a:gd name="adj2" fmla="val 77813"/>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rgbClr val="000000"/>
                </a:solidFill>
              </a:rPr>
              <a:t>いろいろ自動化して</a:t>
            </a:r>
            <a:r>
              <a:rPr lang="ja-JP" altLang="en-US" dirty="0" smtClean="0">
                <a:solidFill>
                  <a:srgbClr val="000000"/>
                </a:solidFill>
              </a:rPr>
              <a:t>くれそう！</a:t>
            </a:r>
            <a:endParaRPr lang="en-US" altLang="ja-JP" dirty="0">
              <a:solidFill>
                <a:srgbClr val="000000"/>
              </a:solidFill>
            </a:endParaRPr>
          </a:p>
        </p:txBody>
      </p:sp>
      <p:sp>
        <p:nvSpPr>
          <p:cNvPr id="7" name="雲形吹き出し 6"/>
          <p:cNvSpPr/>
          <p:nvPr/>
        </p:nvSpPr>
        <p:spPr>
          <a:xfrm>
            <a:off x="216793" y="1453238"/>
            <a:ext cx="3655820" cy="1863619"/>
          </a:xfrm>
          <a:prstGeom prst="cloudCallout">
            <a:avLst>
              <a:gd name="adj1" fmla="val -37228"/>
              <a:gd name="adj2" fmla="val -66130"/>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自動運転？</a:t>
            </a:r>
            <a:endParaRPr lang="en-US" altLang="ja-JP" dirty="0">
              <a:solidFill>
                <a:schemeClr val="tx1"/>
              </a:solidFill>
            </a:endParaRPr>
          </a:p>
        </p:txBody>
      </p:sp>
      <p:sp>
        <p:nvSpPr>
          <p:cNvPr id="8" name="雲形吹き出し 7"/>
          <p:cNvSpPr/>
          <p:nvPr/>
        </p:nvSpPr>
        <p:spPr>
          <a:xfrm>
            <a:off x="5030980" y="725523"/>
            <a:ext cx="3655820" cy="1863619"/>
          </a:xfrm>
          <a:prstGeom prst="cloudCallout">
            <a:avLst>
              <a:gd name="adj1" fmla="val 31866"/>
              <a:gd name="adj2" fmla="val -68427"/>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dirty="0">
                <a:solidFill>
                  <a:srgbClr val="000000"/>
                </a:solidFill>
              </a:rPr>
              <a:t>将来的に</a:t>
            </a:r>
            <a:r>
              <a:rPr lang="en-US" altLang="ja-JP" dirty="0">
                <a:solidFill>
                  <a:srgbClr val="000000"/>
                </a:solidFill>
              </a:rPr>
              <a:t>AI</a:t>
            </a:r>
            <a:r>
              <a:rPr lang="ja-JP" altLang="en-US" dirty="0">
                <a:solidFill>
                  <a:srgbClr val="000000"/>
                </a:solidFill>
              </a:rPr>
              <a:t>に仕事</a:t>
            </a:r>
            <a:r>
              <a:rPr lang="ja-JP" altLang="en-US" dirty="0" smtClean="0">
                <a:solidFill>
                  <a:srgbClr val="000000"/>
                </a:solidFill>
              </a:rPr>
              <a:t>取られちゃうんでしょ？</a:t>
            </a:r>
            <a:endParaRPr lang="en-US" altLang="ja-JP" dirty="0">
              <a:solidFill>
                <a:srgbClr val="000000"/>
              </a:solidFill>
            </a:endParaRPr>
          </a:p>
        </p:txBody>
      </p:sp>
      <p:sp>
        <p:nvSpPr>
          <p:cNvPr id="9" name="雲形吹き出し 8"/>
          <p:cNvSpPr/>
          <p:nvPr/>
        </p:nvSpPr>
        <p:spPr>
          <a:xfrm>
            <a:off x="3047665" y="2589142"/>
            <a:ext cx="3655820" cy="1863619"/>
          </a:xfrm>
          <a:prstGeom prst="cloudCallout">
            <a:avLst>
              <a:gd name="adj1" fmla="val -11464"/>
              <a:gd name="adj2" fmla="val -79146"/>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ドラえもんとか？</a:t>
            </a:r>
            <a:endParaRPr lang="en-US" altLang="ja-JP" dirty="0">
              <a:solidFill>
                <a:schemeClr val="tx1"/>
              </a:solidFill>
            </a:endParaRPr>
          </a:p>
        </p:txBody>
      </p:sp>
    </p:spTree>
    <p:extLst>
      <p:ext uri="{BB962C8B-B14F-4D97-AF65-F5344CB8AC3E}">
        <p14:creationId xmlns:p14="http://schemas.microsoft.com/office/powerpoint/2010/main" val="2233943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の定義</a:t>
            </a:r>
            <a:endParaRPr lang="en-US" altLang="ja-JP" dirty="0" smtClean="0">
              <a:latin typeface="+mn-ea"/>
            </a:endParaRPr>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1400" dirty="0" smtClean="0"/>
          </a:p>
          <a:p>
            <a:pPr marL="0" indent="0">
              <a:buNone/>
            </a:pPr>
            <a:r>
              <a:rPr lang="ja-JP" altLang="en-US" sz="1400" dirty="0"/>
              <a:t>（出典）松尾豊「人工知能は人間を超えるか」（</a:t>
            </a:r>
            <a:r>
              <a:rPr lang="en-US" altLang="ja-JP" sz="1400" dirty="0"/>
              <a:t>KADOKAWA</a:t>
            </a:r>
            <a:r>
              <a:rPr lang="ja-JP" altLang="en-US" sz="1400" dirty="0"/>
              <a:t>）</a:t>
            </a:r>
            <a:r>
              <a:rPr lang="en-US" altLang="ja-JP" sz="1400" dirty="0"/>
              <a:t>p.45</a:t>
            </a:r>
            <a:r>
              <a:rPr lang="ja-JP" altLang="en-US" sz="1400" dirty="0"/>
              <a:t>より作成</a:t>
            </a:r>
            <a:endParaRPr lang="en-US" altLang="ja-JP" sz="1400" dirty="0"/>
          </a:p>
        </p:txBody>
      </p:sp>
      <p:pic>
        <p:nvPicPr>
          <p:cNvPr id="4" name="図 3" descr="n42010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79" y="1699174"/>
            <a:ext cx="8362521" cy="3346894"/>
          </a:xfrm>
          <a:prstGeom prst="rect">
            <a:avLst/>
          </a:prstGeom>
        </p:spPr>
      </p:pic>
    </p:spTree>
    <p:extLst>
      <p:ext uri="{BB962C8B-B14F-4D97-AF65-F5344CB8AC3E}">
        <p14:creationId xmlns:p14="http://schemas.microsoft.com/office/powerpoint/2010/main" val="143351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t>AI</a:t>
            </a:r>
            <a:r>
              <a:rPr lang="ja-JP" altLang="en-US" dirty="0" smtClean="0"/>
              <a:t>の定義</a:t>
            </a:r>
            <a:endParaRPr lang="en-US" altLang="ja-JP" dirty="0" smtClean="0"/>
          </a:p>
          <a:p>
            <a:pPr marL="0" indent="0">
              <a:buNone/>
            </a:pPr>
            <a:endParaRPr lang="en-US" altLang="ja-JP" sz="2000" dirty="0" smtClean="0"/>
          </a:p>
          <a:p>
            <a:pPr marL="0" indent="0">
              <a:buNone/>
            </a:pPr>
            <a:endParaRPr lang="en-US" altLang="ja-JP" sz="2000" dirty="0" smtClean="0"/>
          </a:p>
          <a:p>
            <a:pPr marL="0" indent="0">
              <a:buNone/>
            </a:pPr>
            <a:r>
              <a:rPr lang="ja-JP" altLang="en-US" sz="2000" dirty="0" smtClean="0"/>
              <a:t>人によって定義が違うのは</a:t>
            </a:r>
            <a:r>
              <a:rPr lang="en-US" altLang="ja-JP" sz="2000" dirty="0" smtClean="0"/>
              <a:t>AI</a:t>
            </a:r>
            <a:r>
              <a:rPr lang="ja-JP" altLang="en-US" sz="2000" dirty="0" smtClean="0"/>
              <a:t>の定義がとても曖昧だから</a:t>
            </a:r>
            <a:endParaRPr lang="en-US" altLang="ja-JP" sz="2000" dirty="0" smtClean="0"/>
          </a:p>
          <a:p>
            <a:pPr marL="0" indent="0">
              <a:buNone/>
            </a:pPr>
            <a:endParaRPr lang="en-US" altLang="ja-JP" sz="2000" dirty="0"/>
          </a:p>
        </p:txBody>
      </p:sp>
      <p:pic>
        <p:nvPicPr>
          <p:cNvPr id="5" name="図 4" descr="1519278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38" y="1963613"/>
            <a:ext cx="6236030" cy="4162550"/>
          </a:xfrm>
          <a:prstGeom prst="rect">
            <a:avLst/>
          </a:prstGeom>
        </p:spPr>
      </p:pic>
    </p:spTree>
    <p:extLst>
      <p:ext uri="{BB962C8B-B14F-4D97-AF65-F5344CB8AC3E}">
        <p14:creationId xmlns:p14="http://schemas.microsoft.com/office/powerpoint/2010/main" val="1594645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lnSpcReduction="10000"/>
          </a:bodyPr>
          <a:lstStyle/>
          <a:p>
            <a:pPr marL="0" indent="0">
              <a:buNone/>
            </a:pPr>
            <a:r>
              <a:rPr lang="en-US" altLang="ja-JP" dirty="0" smtClean="0">
                <a:latin typeface="+mn-ea"/>
              </a:rPr>
              <a:t>AI</a:t>
            </a:r>
            <a:r>
              <a:rPr lang="ja-JP" altLang="en-US" dirty="0" smtClean="0">
                <a:latin typeface="+mn-ea"/>
              </a:rPr>
              <a:t>の分類</a:t>
            </a:r>
            <a:endParaRPr lang="en-US" altLang="ja-JP" dirty="0">
              <a:latin typeface="+mn-ea"/>
            </a:endParaRPr>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en-US" altLang="ja-JP" sz="2000" dirty="0" smtClean="0">
                <a:latin typeface="+mn-ea"/>
              </a:rPr>
              <a:t>※</a:t>
            </a:r>
            <a:r>
              <a:rPr lang="ja-JP" altLang="en-US" sz="2000" dirty="0" smtClean="0">
                <a:latin typeface="+mn-ea"/>
              </a:rPr>
              <a:t>図はあくまでイメージです</a:t>
            </a:r>
            <a:endParaRPr lang="en-US" altLang="ja-JP" sz="2000" dirty="0" smtClean="0">
              <a:latin typeface="+mn-ea"/>
            </a:endParaRPr>
          </a:p>
        </p:txBody>
      </p:sp>
      <p:pic>
        <p:nvPicPr>
          <p:cNvPr id="4" name="図 3" descr="txt01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3" y="2441971"/>
            <a:ext cx="4288258" cy="3113275"/>
          </a:xfrm>
          <a:prstGeom prst="rect">
            <a:avLst/>
          </a:prstGeom>
        </p:spPr>
      </p:pic>
      <p:pic>
        <p:nvPicPr>
          <p:cNvPr id="5" name="図 4" descr="34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380" y="2483842"/>
            <a:ext cx="3113275" cy="3113275"/>
          </a:xfrm>
          <a:prstGeom prst="rect">
            <a:avLst/>
          </a:prstGeom>
        </p:spPr>
      </p:pic>
      <p:sp>
        <p:nvSpPr>
          <p:cNvPr id="6" name="テキスト ボックス 5">
            <a:extLst>
              <a:ext uri="{FF2B5EF4-FFF2-40B4-BE49-F238E27FC236}">
                <a16:creationId xmlns="" xmlns:a16="http://schemas.microsoft.com/office/drawing/2014/main" id="{497AEF6F-E851-6B47-AB93-8AD39F4E1833}"/>
              </a:ext>
            </a:extLst>
          </p:cNvPr>
          <p:cNvSpPr txBox="1"/>
          <p:nvPr/>
        </p:nvSpPr>
        <p:spPr>
          <a:xfrm>
            <a:off x="2093271" y="1420194"/>
            <a:ext cx="4749772" cy="769441"/>
          </a:xfrm>
          <a:prstGeom prst="rect">
            <a:avLst/>
          </a:prstGeom>
          <a:noFill/>
        </p:spPr>
        <p:txBody>
          <a:bodyPr wrap="square" rtlCol="0">
            <a:spAutoFit/>
          </a:bodyPr>
          <a:lstStyle/>
          <a:p>
            <a:pPr algn="ctr"/>
            <a:r>
              <a:rPr lang="ja-JP" altLang="en-US" sz="4400" dirty="0" smtClean="0">
                <a:latin typeface="+mn-ea"/>
              </a:rPr>
              <a:t>強い</a:t>
            </a:r>
            <a:r>
              <a:rPr lang="en-US" altLang="ja-JP" sz="4400" dirty="0" smtClean="0">
                <a:latin typeface="+mn-ea"/>
              </a:rPr>
              <a:t>AI</a:t>
            </a:r>
            <a:r>
              <a:rPr lang="ja-JP" altLang="en-US" sz="4400" dirty="0" smtClean="0">
                <a:latin typeface="+mn-ea"/>
              </a:rPr>
              <a:t>と弱い</a:t>
            </a:r>
            <a:r>
              <a:rPr lang="en-US" altLang="ja-JP" sz="4400" dirty="0" smtClean="0">
                <a:latin typeface="+mn-ea"/>
              </a:rPr>
              <a:t>AI</a:t>
            </a:r>
            <a:endParaRPr lang="en-US" altLang="ja-JP" sz="4400" dirty="0">
              <a:latin typeface="+mn-ea"/>
            </a:endParaRPr>
          </a:p>
        </p:txBody>
      </p:sp>
    </p:spTree>
    <p:extLst>
      <p:ext uri="{BB962C8B-B14F-4D97-AF65-F5344CB8AC3E}">
        <p14:creationId xmlns:p14="http://schemas.microsoft.com/office/powerpoint/2010/main" val="3423803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強い</a:t>
            </a:r>
            <a:r>
              <a:rPr lang="en-US" altLang="ja-JP" dirty="0" smtClean="0">
                <a:latin typeface="+mn-ea"/>
              </a:rPr>
              <a:t>AI</a:t>
            </a:r>
            <a:endParaRPr kumimoji="1" lang="en-US" altLang="ja-JP" dirty="0">
              <a:latin typeface="+mn-ea"/>
            </a:endParaRPr>
          </a:p>
          <a:p>
            <a:pPr marL="0" indent="0">
              <a:buNone/>
            </a:pPr>
            <a:r>
              <a:rPr lang="en-US" altLang="en-US" sz="2200" dirty="0" smtClean="0">
                <a:latin typeface="+mn-ea"/>
              </a:rPr>
              <a:t>・</a:t>
            </a:r>
            <a:r>
              <a:rPr lang="ja-JP" altLang="en-US" sz="2200" dirty="0" smtClean="0">
                <a:latin typeface="+mn-ea"/>
              </a:rPr>
              <a:t>汎用人工知能</a:t>
            </a:r>
            <a:r>
              <a:rPr lang="en-US" altLang="ja-JP" sz="2200" dirty="0" smtClean="0">
                <a:latin typeface="+mn-ea"/>
              </a:rPr>
              <a:t>(Artificial</a:t>
            </a:r>
            <a:r>
              <a:rPr lang="ja-JP" altLang="en-US" sz="2200" dirty="0" smtClean="0">
                <a:latin typeface="+mn-ea"/>
              </a:rPr>
              <a:t> </a:t>
            </a:r>
            <a:r>
              <a:rPr lang="en-US" altLang="ja-JP" sz="2200" dirty="0" smtClean="0">
                <a:latin typeface="+mn-ea"/>
              </a:rPr>
              <a:t>General</a:t>
            </a:r>
            <a:r>
              <a:rPr lang="ja-JP" altLang="en-US" sz="2200" dirty="0" smtClean="0">
                <a:latin typeface="+mn-ea"/>
              </a:rPr>
              <a:t> </a:t>
            </a:r>
            <a:r>
              <a:rPr lang="en-US" altLang="ja-JP" sz="2200" dirty="0" smtClean="0">
                <a:latin typeface="+mn-ea"/>
              </a:rPr>
              <a:t>Intelligence)</a:t>
            </a:r>
          </a:p>
          <a:p>
            <a:pPr marL="0" indent="0">
              <a:buNone/>
            </a:pPr>
            <a:endParaRPr lang="en-US" altLang="ja-JP" sz="2200" dirty="0" smtClean="0">
              <a:latin typeface="+mn-ea"/>
            </a:endParaRPr>
          </a:p>
          <a:p>
            <a:pPr marL="0" indent="0">
              <a:buNone/>
            </a:pPr>
            <a:r>
              <a:rPr lang="ja-JP" altLang="en-US" sz="2200" dirty="0" smtClean="0">
                <a:latin typeface="+mn-ea"/>
              </a:rPr>
              <a:t>人間の知能にも迫るような人工知能。汎用的な能力を持つ。</a:t>
            </a:r>
            <a:endParaRPr lang="en-US" altLang="ja-JP" sz="2200" dirty="0" smtClean="0">
              <a:latin typeface="+mn-ea"/>
            </a:endParaRPr>
          </a:p>
          <a:p>
            <a:pPr marL="0" indent="0">
              <a:buNone/>
            </a:pPr>
            <a:endParaRPr kumimoji="1" lang="en-US" altLang="ja-JP" sz="2200" dirty="0" smtClean="0">
              <a:latin typeface="+mn-ea"/>
            </a:endParaRPr>
          </a:p>
          <a:p>
            <a:pPr marL="0" indent="0">
              <a:buNone/>
            </a:pPr>
            <a:r>
              <a:rPr kumimoji="1" lang="ja-JP" altLang="en-US" sz="2200" dirty="0" smtClean="0">
                <a:latin typeface="+mn-ea"/>
              </a:rPr>
              <a:t>例：</a:t>
            </a:r>
            <a:endParaRPr lang="en-US" altLang="ja-JP" sz="2200" dirty="0" smtClean="0">
              <a:latin typeface="+mn-ea"/>
            </a:endParaRPr>
          </a:p>
          <a:p>
            <a:pPr marL="0" indent="0">
              <a:buNone/>
            </a:pPr>
            <a:r>
              <a:rPr kumimoji="1" lang="ja-JP" altLang="en-US" sz="2200" dirty="0" smtClean="0">
                <a:latin typeface="+mn-ea"/>
              </a:rPr>
              <a:t>ド</a:t>
            </a:r>
            <a:r>
              <a:rPr kumimoji="1" lang="en-US" altLang="ja-JP" sz="2200" dirty="0" smtClean="0">
                <a:latin typeface="+mn-ea"/>
              </a:rPr>
              <a:t>◯</a:t>
            </a:r>
            <a:r>
              <a:rPr kumimoji="1" lang="ja-JP" altLang="en-US" sz="2200" dirty="0" smtClean="0">
                <a:latin typeface="+mn-ea"/>
              </a:rPr>
              <a:t>えもん、鉄腕ア</a:t>
            </a:r>
            <a:r>
              <a:rPr kumimoji="1" lang="en-US" altLang="ja-JP" sz="2200" dirty="0" smtClean="0">
                <a:latin typeface="+mn-ea"/>
              </a:rPr>
              <a:t>◯</a:t>
            </a:r>
            <a:r>
              <a:rPr kumimoji="1" lang="ja-JP" altLang="en-US" sz="2200" dirty="0" smtClean="0">
                <a:latin typeface="+mn-ea"/>
              </a:rPr>
              <a:t>ム、ターミ</a:t>
            </a:r>
            <a:r>
              <a:rPr kumimoji="1" lang="en-US" altLang="ja-JP" sz="2200" dirty="0" smtClean="0">
                <a:latin typeface="+mn-ea"/>
              </a:rPr>
              <a:t>◯</a:t>
            </a:r>
            <a:r>
              <a:rPr kumimoji="1" lang="ja-JP" altLang="en-US" sz="2200" dirty="0" smtClean="0">
                <a:latin typeface="+mn-ea"/>
              </a:rPr>
              <a:t>ーター等</a:t>
            </a:r>
            <a:endParaRPr kumimoji="1" lang="en-US" altLang="ja-JP" sz="2200" dirty="0" smtClean="0">
              <a:latin typeface="+mn-ea"/>
            </a:endParaRPr>
          </a:p>
          <a:p>
            <a:pPr marL="0" indent="0">
              <a:buNone/>
            </a:pPr>
            <a:endParaRPr kumimoji="1" lang="en-US" altLang="ja-JP" sz="2200" dirty="0"/>
          </a:p>
          <a:p>
            <a:pPr marL="0" indent="0">
              <a:buNone/>
            </a:pPr>
            <a:endParaRPr kumimoji="1" lang="ja-JP" altLang="en-US" dirty="0"/>
          </a:p>
        </p:txBody>
      </p:sp>
      <p:pic>
        <p:nvPicPr>
          <p:cNvPr id="4" name="図 3" descr="522x612xf58ca97845582608f13f21f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77" y="3673474"/>
            <a:ext cx="2716213" cy="3184526"/>
          </a:xfrm>
          <a:prstGeom prst="rect">
            <a:avLst/>
          </a:prstGeom>
        </p:spPr>
      </p:pic>
      <p:sp>
        <p:nvSpPr>
          <p:cNvPr id="5" name="正方形/長方形 4"/>
          <p:cNvSpPr/>
          <p:nvPr/>
        </p:nvSpPr>
        <p:spPr>
          <a:xfrm>
            <a:off x="1008911" y="3905291"/>
            <a:ext cx="1554911" cy="33236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6" name="図 5" descr="anime_ato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715" y="3774719"/>
            <a:ext cx="2585212" cy="3083281"/>
          </a:xfrm>
          <a:prstGeom prst="rect">
            <a:avLst/>
          </a:prstGeom>
        </p:spPr>
      </p:pic>
      <p:sp>
        <p:nvSpPr>
          <p:cNvPr id="9" name="正方形/長方形 8"/>
          <p:cNvSpPr/>
          <p:nvPr/>
        </p:nvSpPr>
        <p:spPr>
          <a:xfrm rot="1203741">
            <a:off x="3973351" y="4408192"/>
            <a:ext cx="1036913" cy="241181"/>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10" name="図 9" descr="img_0_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592" y="3548419"/>
            <a:ext cx="2020621" cy="3247427"/>
          </a:xfrm>
          <a:prstGeom prst="rect">
            <a:avLst/>
          </a:prstGeom>
        </p:spPr>
      </p:pic>
      <p:sp>
        <p:nvSpPr>
          <p:cNvPr id="11" name="正方形/長方形 10"/>
          <p:cNvSpPr/>
          <p:nvPr/>
        </p:nvSpPr>
        <p:spPr>
          <a:xfrm>
            <a:off x="6752283" y="4486839"/>
            <a:ext cx="1554911" cy="33236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22273464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弱い</a:t>
            </a:r>
            <a:r>
              <a:rPr lang="en-US" altLang="ja-JP" dirty="0" smtClean="0">
                <a:latin typeface="+mn-ea"/>
              </a:rPr>
              <a:t>AI</a:t>
            </a:r>
            <a:endParaRPr kumimoji="1" lang="en-US" altLang="ja-JP" dirty="0">
              <a:latin typeface="+mn-ea"/>
            </a:endParaRPr>
          </a:p>
          <a:p>
            <a:pPr marL="0" indent="0">
              <a:buNone/>
            </a:pPr>
            <a:r>
              <a:rPr lang="en-US" altLang="en-US" sz="2200" dirty="0" smtClean="0">
                <a:latin typeface="+mn-ea"/>
              </a:rPr>
              <a:t>・</a:t>
            </a:r>
            <a:r>
              <a:rPr lang="ja-JP" altLang="en-US" sz="2200" dirty="0" smtClean="0">
                <a:latin typeface="+mn-ea"/>
              </a:rPr>
              <a:t>特化型人工知能</a:t>
            </a:r>
            <a:r>
              <a:rPr lang="en-US" altLang="ja-JP" sz="2200" dirty="0" smtClean="0">
                <a:latin typeface="+mn-ea"/>
              </a:rPr>
              <a:t>(applied</a:t>
            </a:r>
            <a:r>
              <a:rPr lang="ja-JP" altLang="en-US" sz="2200" dirty="0" smtClean="0">
                <a:latin typeface="+mn-ea"/>
              </a:rPr>
              <a:t> </a:t>
            </a:r>
            <a:r>
              <a:rPr lang="en-US" altLang="ja-JP" sz="2200" dirty="0" smtClean="0">
                <a:latin typeface="+mn-ea"/>
              </a:rPr>
              <a:t>AI,</a:t>
            </a:r>
            <a:r>
              <a:rPr lang="ja-JP" altLang="en-US" sz="2200" dirty="0" smtClean="0">
                <a:latin typeface="+mn-ea"/>
              </a:rPr>
              <a:t> </a:t>
            </a:r>
            <a:r>
              <a:rPr lang="en-US" altLang="ja-JP" sz="2200" dirty="0" smtClean="0">
                <a:latin typeface="+mn-ea"/>
              </a:rPr>
              <a:t>narrow</a:t>
            </a:r>
            <a:r>
              <a:rPr lang="ja-JP" altLang="en-US" sz="2200" dirty="0" smtClean="0">
                <a:latin typeface="+mn-ea"/>
              </a:rPr>
              <a:t> </a:t>
            </a:r>
            <a:r>
              <a:rPr lang="en-US" altLang="ja-JP" sz="2200" dirty="0" smtClean="0">
                <a:latin typeface="+mn-ea"/>
              </a:rPr>
              <a:t>AI)</a:t>
            </a:r>
          </a:p>
          <a:p>
            <a:pPr marL="0" indent="0">
              <a:buNone/>
            </a:pPr>
            <a:endParaRPr kumimoji="1" lang="en-US" altLang="ja-JP" sz="2200" dirty="0">
              <a:latin typeface="+mn-ea"/>
            </a:endParaRPr>
          </a:p>
          <a:p>
            <a:pPr marL="0" indent="0">
              <a:buNone/>
            </a:pPr>
            <a:r>
              <a:rPr lang="ja-JP" altLang="en-US" sz="2200" dirty="0" smtClean="0">
                <a:latin typeface="+mn-ea"/>
              </a:rPr>
              <a:t>限定的な問題解決や推論を行う</a:t>
            </a:r>
            <a:endParaRPr lang="en-US" altLang="ja-JP" sz="2200" dirty="0" smtClean="0">
              <a:latin typeface="+mn-ea"/>
            </a:endParaRPr>
          </a:p>
          <a:p>
            <a:pPr marL="0" indent="0">
              <a:buNone/>
            </a:pPr>
            <a:r>
              <a:rPr kumimoji="1" lang="ja-JP" altLang="en-US" sz="2200" dirty="0" smtClean="0">
                <a:latin typeface="+mn-ea"/>
              </a:rPr>
              <a:t>（システムの一部に組み込まれるイメージ）</a:t>
            </a:r>
            <a:endParaRPr kumimoji="1" lang="en-US" altLang="ja-JP" sz="2200" dirty="0" smtClean="0">
              <a:latin typeface="+mn-ea"/>
            </a:endParaRPr>
          </a:p>
          <a:p>
            <a:pPr marL="0" indent="0">
              <a:buNone/>
            </a:pPr>
            <a:endParaRPr kumimoji="1" lang="en-US" altLang="ja-JP" sz="2200" dirty="0" smtClean="0">
              <a:latin typeface="+mn-ea"/>
            </a:endParaRPr>
          </a:p>
          <a:p>
            <a:pPr marL="0" indent="0">
              <a:buNone/>
            </a:pPr>
            <a:r>
              <a:rPr kumimoji="1" lang="ja-JP" altLang="en-US" sz="2200" dirty="0" smtClean="0">
                <a:latin typeface="+mn-ea"/>
              </a:rPr>
              <a:t>例：</a:t>
            </a:r>
            <a:endParaRPr kumimoji="1" lang="en-US" altLang="ja-JP" sz="2200" dirty="0">
              <a:latin typeface="+mn-ea"/>
            </a:endParaRPr>
          </a:p>
          <a:p>
            <a:pPr marL="0" indent="0">
              <a:buNone/>
            </a:pPr>
            <a:r>
              <a:rPr lang="ja-JP" altLang="en-US" sz="2200" dirty="0" smtClean="0">
                <a:latin typeface="+mn-ea"/>
              </a:rPr>
              <a:t>画像認識、自動運転、ゲーム</a:t>
            </a:r>
            <a:r>
              <a:rPr lang="en-US" altLang="ja-JP" sz="2200" dirty="0" smtClean="0">
                <a:latin typeface="+mn-ea"/>
              </a:rPr>
              <a:t>AI</a:t>
            </a:r>
            <a:r>
              <a:rPr lang="ja-JP" altLang="en-US" sz="2200" dirty="0" smtClean="0">
                <a:latin typeface="+mn-ea"/>
              </a:rPr>
              <a:t>等</a:t>
            </a:r>
            <a:endParaRPr lang="en-US" altLang="ja-JP" sz="2200" dirty="0" smtClean="0">
              <a:latin typeface="+mn-ea"/>
            </a:endParaRPr>
          </a:p>
          <a:p>
            <a:pPr marL="0" indent="0">
              <a:buNone/>
            </a:pPr>
            <a:endParaRPr kumimoji="1" lang="ja-JP" altLang="en-US" sz="2200" dirty="0"/>
          </a:p>
        </p:txBody>
      </p:sp>
      <p:pic>
        <p:nvPicPr>
          <p:cNvPr id="4" name="図 3">
            <a:extLst>
              <a:ext uri="{FF2B5EF4-FFF2-40B4-BE49-F238E27FC236}">
                <a16:creationId xmlns="" xmlns:a16="http://schemas.microsoft.com/office/drawing/2014/main" id="{FA2A8EA3-28EF-3849-B243-C063CABC5380}"/>
              </a:ext>
            </a:extLst>
          </p:cNvPr>
          <p:cNvPicPr>
            <a:picLocks noChangeAspect="1"/>
          </p:cNvPicPr>
          <p:nvPr/>
        </p:nvPicPr>
        <p:blipFill>
          <a:blip r:embed="rId3"/>
          <a:stretch>
            <a:fillRect/>
          </a:stretch>
        </p:blipFill>
        <p:spPr>
          <a:xfrm>
            <a:off x="315656" y="4024656"/>
            <a:ext cx="4031942" cy="2328850"/>
          </a:xfrm>
          <a:prstGeom prst="rect">
            <a:avLst/>
          </a:prstGeom>
        </p:spPr>
      </p:pic>
      <p:pic>
        <p:nvPicPr>
          <p:cNvPr id="6" name="図 5" descr="cover.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4732" y="4024656"/>
            <a:ext cx="3736618" cy="2328850"/>
          </a:xfrm>
          <a:prstGeom prst="rect">
            <a:avLst/>
          </a:prstGeom>
        </p:spPr>
      </p:pic>
    </p:spTree>
    <p:extLst>
      <p:ext uri="{BB962C8B-B14F-4D97-AF65-F5344CB8AC3E}">
        <p14:creationId xmlns:p14="http://schemas.microsoft.com/office/powerpoint/2010/main" val="6977356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クール">
  <a:themeElements>
    <a:clrScheme name="クール">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クール">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クール">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solidFill>
          <a:schemeClr val="bg1">
            <a:lumMod val="65000"/>
          </a:schemeClr>
        </a:solidFill>
        <a:ln>
          <a:solidFill>
            <a:schemeClr val="tx1"/>
          </a:solidFill>
        </a:ln>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クール.thmx</Template>
  <TotalTime>1744</TotalTime>
  <Words>1574</Words>
  <Application>Microsoft Macintosh PowerPoint</Application>
  <PresentationFormat>画面に合わせる (4:3)</PresentationFormat>
  <Paragraphs>440</Paragraphs>
  <Slides>33</Slides>
  <Notes>25</Notes>
  <HiddenSlides>0</HiddenSlides>
  <MMClips>0</MMClips>
  <ScaleCrop>false</ScaleCrop>
  <HeadingPairs>
    <vt:vector size="4" baseType="variant">
      <vt:variant>
        <vt:lpstr>テーマ</vt:lpstr>
      </vt:variant>
      <vt:variant>
        <vt:i4>1</vt:i4>
      </vt:variant>
      <vt:variant>
        <vt:lpstr>スライド タイトル</vt:lpstr>
      </vt:variant>
      <vt:variant>
        <vt:i4>33</vt:i4>
      </vt:variant>
    </vt:vector>
  </HeadingPairs>
  <TitlesOfParts>
    <vt:vector size="34" baseType="lpstr">
      <vt:lpstr>クール</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安田 遼平</dc:creator>
  <cp:lastModifiedBy>安田 遼平</cp:lastModifiedBy>
  <cp:revision>101</cp:revision>
  <dcterms:created xsi:type="dcterms:W3CDTF">2018-10-13T06:47:51Z</dcterms:created>
  <dcterms:modified xsi:type="dcterms:W3CDTF">2018-11-29T14:41:56Z</dcterms:modified>
</cp:coreProperties>
</file>